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4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5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6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7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10.xml" ContentType="application/vnd.openxmlformats-officedocument.presentationml.notesSlide+xml"/>
  <Override PartName="/ppt/tags/tag152.xml" ContentType="application/vnd.openxmlformats-officedocument.presentationml.tags+xml"/>
  <Override PartName="/ppt/notesSlides/notesSlide11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12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13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14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15.xml" ContentType="application/vnd.openxmlformats-officedocument.presentationml.notesSlide+xml"/>
  <Override PartName="/ppt/tags/tag223.xml" ContentType="application/vnd.openxmlformats-officedocument.presentationml.tags+xml"/>
  <Override PartName="/ppt/notesSlides/notesSlide16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17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18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19.xml" ContentType="application/vnd.openxmlformats-officedocument.presentationml.notesSlide+xml"/>
  <Override PartName="/ppt/tags/tag238.xml" ContentType="application/vnd.openxmlformats-officedocument.presentationml.tags+xml"/>
  <Override PartName="/ppt/notesSlides/notesSlide20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notesSlides/notesSlide21.xml" ContentType="application/vnd.openxmlformats-officedocument.presentationml.notesSlide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22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notesSlides/notesSlide23.xml" ContentType="application/vnd.openxmlformats-officedocument.presentationml.notesSlide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notesSlides/notesSlide24.xml" ContentType="application/vnd.openxmlformats-officedocument.presentationml.notesSlide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notesSlides/notesSlide25.xml" ContentType="application/vnd.openxmlformats-officedocument.presentationml.notesSlide+xml"/>
  <Override PartName="/ppt/tags/tag257.xml" ContentType="application/vnd.openxmlformats-officedocument.presentationml.tags+xml"/>
  <Override PartName="/ppt/notesSlides/notesSlide26.xml" ContentType="application/vnd.openxmlformats-officedocument.presentationml.notesSlide+xml"/>
  <Override PartName="/ppt/tags/tag258.xml" ContentType="application/vnd.openxmlformats-officedocument.presentationml.tags+xml"/>
  <Override PartName="/ppt/notesSlides/notesSlide27.xml" ContentType="application/vnd.openxmlformats-officedocument.presentationml.notesSlide+xml"/>
  <Override PartName="/ppt/tags/tag25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30.xml" ContentType="application/vnd.openxmlformats-officedocument.presentationml.notesSlide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notesSlides/notesSlide31.xml" ContentType="application/vnd.openxmlformats-officedocument.presentationml.notesSlid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notesSlides/notesSlide32.xml" ContentType="application/vnd.openxmlformats-officedocument.presentationml.notesSlide+xml"/>
  <Override PartName="/ppt/tags/tag326.xml" ContentType="application/vnd.openxmlformats-officedocument.presentationml.tags+xml"/>
  <Override PartName="/ppt/notesSlides/notesSlide33.xml" ContentType="application/vnd.openxmlformats-officedocument.presentationml.notesSlide+xml"/>
  <Override PartName="/ppt/tags/tag327.xml" ContentType="application/vnd.openxmlformats-officedocument.presentationml.tags+xml"/>
  <Override PartName="/ppt/notesSlides/notesSlide34.xml" ContentType="application/vnd.openxmlformats-officedocument.presentationml.notesSlide+xml"/>
  <Override PartName="/ppt/tags/tag328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150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29" r:id="rId2"/>
    <p:sldId id="335" r:id="rId3"/>
    <p:sldId id="405" r:id="rId4"/>
    <p:sldId id="408" r:id="rId5"/>
    <p:sldId id="409" r:id="rId6"/>
    <p:sldId id="441" r:id="rId7"/>
    <p:sldId id="443" r:id="rId8"/>
    <p:sldId id="444" r:id="rId9"/>
    <p:sldId id="376" r:id="rId10"/>
    <p:sldId id="418" r:id="rId11"/>
    <p:sldId id="446" r:id="rId12"/>
    <p:sldId id="445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6" r:id="rId21"/>
    <p:sldId id="454" r:id="rId22"/>
    <p:sldId id="455" r:id="rId23"/>
    <p:sldId id="458" r:id="rId24"/>
    <p:sldId id="459" r:id="rId25"/>
    <p:sldId id="460" r:id="rId26"/>
    <p:sldId id="462" r:id="rId27"/>
    <p:sldId id="457" r:id="rId28"/>
    <p:sldId id="463" r:id="rId29"/>
    <p:sldId id="383" r:id="rId30"/>
    <p:sldId id="464" r:id="rId31"/>
    <p:sldId id="465" r:id="rId32"/>
    <p:sldId id="471" r:id="rId33"/>
    <p:sldId id="470" r:id="rId34"/>
    <p:sldId id="466" r:id="rId35"/>
    <p:sldId id="467" r:id="rId36"/>
    <p:sldId id="468" r:id="rId37"/>
    <p:sldId id="469" r:id="rId38"/>
    <p:sldId id="384" r:id="rId39"/>
    <p:sldId id="472" r:id="rId40"/>
    <p:sldId id="473" r:id="rId41"/>
  </p:sldIdLst>
  <p:sldSz cx="12192000" cy="6858000"/>
  <p:notesSz cx="6858000" cy="9144000"/>
  <p:custDataLst>
    <p:tags r:id="rId4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37AA99C-9CDF-45C0-93AE-45E8E5B75093}">
          <p14:sldIdLst>
            <p14:sldId id="329"/>
            <p14:sldId id="335"/>
            <p14:sldId id="405"/>
            <p14:sldId id="408"/>
            <p14:sldId id="409"/>
            <p14:sldId id="441"/>
            <p14:sldId id="443"/>
            <p14:sldId id="444"/>
            <p14:sldId id="376"/>
            <p14:sldId id="418"/>
            <p14:sldId id="446"/>
            <p14:sldId id="445"/>
            <p14:sldId id="447"/>
            <p14:sldId id="448"/>
            <p14:sldId id="449"/>
            <p14:sldId id="450"/>
            <p14:sldId id="451"/>
            <p14:sldId id="452"/>
            <p14:sldId id="453"/>
            <p14:sldId id="456"/>
            <p14:sldId id="454"/>
            <p14:sldId id="455"/>
            <p14:sldId id="458"/>
            <p14:sldId id="459"/>
            <p14:sldId id="460"/>
            <p14:sldId id="462"/>
            <p14:sldId id="457"/>
            <p14:sldId id="463"/>
            <p14:sldId id="383"/>
            <p14:sldId id="464"/>
            <p14:sldId id="465"/>
            <p14:sldId id="471"/>
            <p14:sldId id="470"/>
            <p14:sldId id="466"/>
            <p14:sldId id="467"/>
            <p14:sldId id="468"/>
            <p14:sldId id="469"/>
            <p14:sldId id="384"/>
            <p14:sldId id="472"/>
            <p14:sldId id="4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9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宇晨" initials="王宇晨" lastIdx="1" clrIdx="0"/>
  <p:cmAuthor id="2" name="wang yuchen" initials="wy" lastIdx="1" clrIdx="1"/>
  <p:cmAuthor id="3" name="丁 婧伊" initials="丁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B69"/>
    <a:srgbClr val="FF0000"/>
    <a:srgbClr val="459F2D"/>
    <a:srgbClr val="EB7055"/>
    <a:srgbClr val="E6E6E6"/>
    <a:srgbClr val="385723"/>
    <a:srgbClr val="9BAA90"/>
    <a:srgbClr val="C8352E"/>
    <a:srgbClr val="A1B5E0"/>
    <a:srgbClr val="3843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75253" autoAdjust="0"/>
  </p:normalViewPr>
  <p:slideViewPr>
    <p:cSldViewPr snapToGrid="0" showGuides="1">
      <p:cViewPr varScale="1">
        <p:scale>
          <a:sx n="83" d="100"/>
          <a:sy n="83" d="100"/>
        </p:scale>
        <p:origin x="1662" y="84"/>
      </p:cViewPr>
      <p:guideLst>
        <p:guide orient="horz" pos="2159"/>
        <p:guide pos="390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8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797A1-4835-44A0-92EB-AD5452DEE273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767F2-0C03-406D-8BA6-A174136B24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28764-9015-4647-AA92-F749CEE7B340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34212-A9A7-4B0A-843A-3259CA5895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我今天分享的一篇论文是发表在</a:t>
            </a:r>
            <a:r>
              <a:rPr lang="en-US" altLang="zh-CN" dirty="0"/>
              <a:t>TKDE2023</a:t>
            </a:r>
            <a:r>
              <a:rPr lang="zh-CN" altLang="en-US" dirty="0"/>
              <a:t>上的一篇基于图的深度度量学习的区域相似性学习。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634212-A9A7-4B0A-843A-3259CA5895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区域相似搜索问题就是给定一个查询区域 </a:t>
            </a:r>
            <a:r>
              <a:rPr lang="en-US" altLang="zh-CN" dirty="0"/>
              <a:t>q </a:t>
            </a:r>
            <a:r>
              <a:rPr lang="zh-CN" altLang="en-US" dirty="0"/>
              <a:t>，和一个地图中感兴趣的范围 </a:t>
            </a:r>
            <a:r>
              <a:rPr lang="en-US" altLang="zh-CN" dirty="0"/>
              <a:t>D </a:t>
            </a:r>
            <a:r>
              <a:rPr lang="zh-CN" altLang="en-US" dirty="0"/>
              <a:t>，目标是返回与 </a:t>
            </a:r>
            <a:r>
              <a:rPr lang="en-US" altLang="zh-CN" dirty="0"/>
              <a:t>q </a:t>
            </a:r>
            <a:r>
              <a:rPr lang="zh-CN" altLang="en-US" dirty="0"/>
              <a:t>最相似的区域 </a:t>
            </a:r>
            <a:r>
              <a:rPr lang="en-US" altLang="zh-CN" dirty="0" err="1"/>
              <a:t>r∈D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为了简单起见， </a:t>
            </a:r>
            <a:r>
              <a:rPr lang="en-US" altLang="zh-CN" dirty="0"/>
              <a:t>q </a:t>
            </a:r>
            <a:r>
              <a:rPr lang="zh-CN" altLang="en-US" dirty="0"/>
              <a:t>和 </a:t>
            </a:r>
            <a:r>
              <a:rPr lang="en-US" altLang="zh-CN" dirty="0"/>
              <a:t>r </a:t>
            </a:r>
            <a:r>
              <a:rPr lang="zh-CN" altLang="en-US" dirty="0"/>
              <a:t>具有相同的形状和大小</a:t>
            </a:r>
          </a:p>
          <a:p>
            <a:endParaRPr lang="en-US" altLang="zh-CN" dirty="0"/>
          </a:p>
          <a:p>
            <a:r>
              <a:rPr lang="zh-CN" altLang="en-US" dirty="0"/>
              <a:t>本文是以一个</a:t>
            </a:r>
            <a:r>
              <a:rPr lang="en-US" altLang="zh-CN" dirty="0"/>
              <a:t>POI</a:t>
            </a:r>
            <a:r>
              <a:rPr lang="zh-CN" altLang="en-US" dirty="0"/>
              <a:t>为中心，半径为</a:t>
            </a:r>
            <a:r>
              <a:rPr lang="en-US" altLang="zh-CN" dirty="0"/>
              <a:t>r</a:t>
            </a:r>
            <a:r>
              <a:rPr lang="zh-CN" altLang="en-US" dirty="0"/>
              <a:t>的圆的内容作为一个区域的内容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为什么以一个圆来划分区域呢，作者认为：这样的区域形状设置适合于商业站点选择的激励应用，在为新业务选择地点时，以特定半径为中心的区域是感兴趣的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由于“区域相似性”是一个有点主观的概念，并且没有普遍的定义，本文采用模糊的方法，应用三重对比学习技术来训练一个名为</a:t>
            </a:r>
            <a:r>
              <a:rPr lang="en-US" altLang="zh-CN" dirty="0"/>
              <a:t>C-MPGCN</a:t>
            </a:r>
            <a:r>
              <a:rPr lang="zh-CN" altLang="en-US" dirty="0"/>
              <a:t>的模型来预测区域相似性。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这个图是模型的整体架构图。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三重对比学习的基本思想是，给定一个感兴趣的数据样本</a:t>
            </a:r>
            <a:r>
              <a:rPr lang="en-US" altLang="zh-CN" dirty="0"/>
              <a:t>t</a:t>
            </a:r>
            <a:r>
              <a:rPr lang="zh-CN" altLang="en-US" dirty="0"/>
              <a:t>，然后基于这个样本生成一个正样本和一个负样本。正样本</a:t>
            </a:r>
            <a:r>
              <a:rPr lang="en-US" altLang="zh-CN" dirty="0"/>
              <a:t>t+</a:t>
            </a:r>
            <a:r>
              <a:rPr lang="zh-CN" altLang="en-US" dirty="0"/>
              <a:t>是与</a:t>
            </a:r>
            <a:r>
              <a:rPr lang="en-US" altLang="zh-CN" dirty="0"/>
              <a:t>t</a:t>
            </a:r>
            <a:r>
              <a:rPr lang="zh-CN" altLang="en-US" dirty="0"/>
              <a:t>相似的。负样本</a:t>
            </a:r>
            <a:r>
              <a:rPr lang="en-US" altLang="zh-CN" dirty="0"/>
              <a:t>t-</a:t>
            </a:r>
            <a:r>
              <a:rPr lang="zh-CN" altLang="en-US" dirty="0"/>
              <a:t>是与</a:t>
            </a:r>
            <a:r>
              <a:rPr lang="en-US" altLang="zh-CN" dirty="0"/>
              <a:t>t</a:t>
            </a:r>
            <a:r>
              <a:rPr lang="zh-CN" altLang="en-US" dirty="0"/>
              <a:t>不相似的。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将三个数据样本</a:t>
            </a:r>
            <a:r>
              <a:rPr lang="en-US" altLang="zh-CN" dirty="0"/>
              <a:t>t</a:t>
            </a:r>
            <a:r>
              <a:rPr lang="zh-CN" altLang="en-US" dirty="0"/>
              <a:t>，</a:t>
            </a:r>
            <a:r>
              <a:rPr lang="en-US" altLang="zh-CN" dirty="0"/>
              <a:t>t+</a:t>
            </a:r>
            <a:r>
              <a:rPr lang="zh-CN" altLang="en-US" dirty="0"/>
              <a:t>，</a:t>
            </a:r>
            <a:r>
              <a:rPr lang="en-US" altLang="zh-CN" dirty="0"/>
              <a:t>t−</a:t>
            </a:r>
            <a:r>
              <a:rPr lang="zh-CN" altLang="en-US" dirty="0"/>
              <a:t>馈入到一个神经网络</a:t>
            </a:r>
            <a:r>
              <a:rPr lang="en-US" altLang="zh-CN" dirty="0"/>
              <a:t>F</a:t>
            </a:r>
            <a:r>
              <a:rPr lang="zh-CN" altLang="en-US" dirty="0"/>
              <a:t>中进行训练。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经过训练后得到三个区域的</a:t>
            </a:r>
            <a:r>
              <a:rPr lang="en-US" altLang="zh-CN" dirty="0"/>
              <a:t>embedding Ft-</a:t>
            </a:r>
            <a:r>
              <a:rPr lang="zh-CN" altLang="en-US" dirty="0"/>
              <a:t>、</a:t>
            </a:r>
            <a:r>
              <a:rPr lang="en-US" altLang="zh-CN" dirty="0"/>
              <a:t>Ft</a:t>
            </a:r>
            <a:r>
              <a:rPr lang="zh-CN" altLang="en-US" dirty="0"/>
              <a:t>、</a:t>
            </a:r>
            <a:r>
              <a:rPr lang="en-US" altLang="zh-CN" dirty="0"/>
              <a:t>Ft+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将条件函数</a:t>
            </a:r>
            <a:r>
              <a:rPr lang="en-US" altLang="zh-CN" dirty="0"/>
              <a:t>||F (t)−F</a:t>
            </a:r>
            <a:r>
              <a:rPr lang="zh-CN" altLang="en-US" dirty="0"/>
              <a:t>（</a:t>
            </a:r>
            <a:r>
              <a:rPr lang="en-US" altLang="zh-CN" dirty="0"/>
              <a:t>t+</a:t>
            </a:r>
            <a:r>
              <a:rPr lang="zh-CN" altLang="en-US" dirty="0"/>
              <a:t>）</a:t>
            </a:r>
            <a:r>
              <a:rPr lang="en-US" altLang="zh-CN" dirty="0"/>
              <a:t>||2 2 + α &lt; ||F (t)−F</a:t>
            </a:r>
            <a:r>
              <a:rPr lang="zh-CN" altLang="en-US" dirty="0"/>
              <a:t>（</a:t>
            </a:r>
            <a:r>
              <a:rPr lang="en-US" altLang="zh-CN" dirty="0"/>
              <a:t>t−</a:t>
            </a:r>
            <a:r>
              <a:rPr lang="zh-CN" altLang="en-US" dirty="0"/>
              <a:t>）</a:t>
            </a:r>
            <a:r>
              <a:rPr lang="en-US" altLang="zh-CN" dirty="0"/>
              <a:t>||2 2 </a:t>
            </a:r>
            <a:r>
              <a:rPr lang="zh-CN" altLang="en-US" dirty="0"/>
              <a:t>用于模型训练，指导</a:t>
            </a:r>
            <a:r>
              <a:rPr lang="en-US" altLang="zh-CN" dirty="0"/>
              <a:t>F</a:t>
            </a:r>
            <a:r>
              <a:rPr lang="zh-CN" altLang="en-US" dirty="0"/>
              <a:t>产生嵌入</a:t>
            </a:r>
            <a:r>
              <a:rPr lang="en-US" altLang="zh-CN" dirty="0"/>
              <a:t>t</a:t>
            </a:r>
            <a:r>
              <a:rPr lang="zh-CN" altLang="en-US" dirty="0"/>
              <a:t>和</a:t>
            </a:r>
            <a:r>
              <a:rPr lang="en-US" altLang="zh-CN" dirty="0"/>
              <a:t>t+</a:t>
            </a:r>
            <a:r>
              <a:rPr lang="zh-CN" altLang="en-US" dirty="0"/>
              <a:t>比嵌入</a:t>
            </a:r>
            <a:r>
              <a:rPr lang="en-US" altLang="zh-CN" dirty="0"/>
              <a:t>t</a:t>
            </a:r>
            <a:r>
              <a:rPr lang="zh-CN" altLang="en-US" dirty="0"/>
              <a:t>和</a:t>
            </a:r>
            <a:r>
              <a:rPr lang="en-US" altLang="zh-CN" dirty="0"/>
              <a:t>t−</a:t>
            </a:r>
            <a:r>
              <a:rPr lang="zh-CN" altLang="en-US" dirty="0"/>
              <a:t>更接近。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根绝这个条件函数，这个三重对比损失函数被设计如下。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634212-A9A7-4B0A-843A-3259CA5895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将刚才讲到的三重对比学习放到区域中来看，就是给定一定区域的地图数据，然后从给定的区域中随机选择一个</a:t>
            </a:r>
            <a:r>
              <a:rPr lang="en-US" altLang="zh-CN" dirty="0"/>
              <a:t>POI p</a:t>
            </a:r>
            <a:r>
              <a:rPr lang="zh-CN" altLang="en-US" dirty="0"/>
              <a:t>。以</a:t>
            </a:r>
            <a:r>
              <a:rPr lang="en-US" altLang="zh-CN" dirty="0"/>
              <a:t>p</a:t>
            </a:r>
            <a:r>
              <a:rPr lang="zh-CN" altLang="en-US" dirty="0"/>
              <a:t>为中心、半径为</a:t>
            </a:r>
            <a:r>
              <a:rPr lang="en-US" altLang="zh-CN" dirty="0"/>
              <a:t>γ</a:t>
            </a:r>
            <a:r>
              <a:rPr lang="zh-CN" altLang="en-US" dirty="0"/>
              <a:t>的圆形区域形成</a:t>
            </a:r>
            <a:r>
              <a:rPr lang="en-US" altLang="zh-CN" dirty="0"/>
              <a:t>r</a:t>
            </a:r>
            <a:r>
              <a:rPr lang="zh-CN" altLang="en-US" dirty="0"/>
              <a:t>。然后提取</a:t>
            </a:r>
            <a:r>
              <a:rPr lang="en-US" altLang="zh-CN" dirty="0"/>
              <a:t>r</a:t>
            </a:r>
            <a:r>
              <a:rPr lang="zh-CN" altLang="en-US" dirty="0"/>
              <a:t>中的所有</a:t>
            </a:r>
            <a:r>
              <a:rPr lang="en-US" altLang="zh-CN" dirty="0"/>
              <a:t>POIs</a:t>
            </a:r>
            <a:r>
              <a:rPr lang="zh-CN" altLang="en-US" dirty="0"/>
              <a:t>，形成一个</a:t>
            </a:r>
            <a:r>
              <a:rPr lang="en-US" altLang="zh-CN" dirty="0"/>
              <a:t>POIs</a:t>
            </a:r>
            <a:r>
              <a:rPr lang="zh-CN" altLang="en-US" dirty="0"/>
              <a:t>的图</a:t>
            </a:r>
            <a:r>
              <a:rPr lang="en-US" altLang="zh-CN" dirty="0"/>
              <a:t>Gr</a:t>
            </a:r>
            <a:r>
              <a:rPr lang="zh-CN" altLang="en-US" dirty="0"/>
              <a:t>来表示</a:t>
            </a:r>
            <a:r>
              <a:rPr lang="en-US" altLang="zh-CN" dirty="0"/>
              <a:t>r</a:t>
            </a:r>
            <a:r>
              <a:rPr lang="zh-CN" altLang="en-US" dirty="0"/>
              <a:t>，其中每个图节点都是一个</a:t>
            </a:r>
            <a:r>
              <a:rPr lang="en-US" altLang="zh-CN" dirty="0"/>
              <a:t>POI</a:t>
            </a:r>
            <a:r>
              <a:rPr lang="zh-CN" altLang="en-US" dirty="0"/>
              <a:t>，边缘是根据</a:t>
            </a:r>
            <a:r>
              <a:rPr lang="en-US" altLang="zh-CN" dirty="0"/>
              <a:t>POIs</a:t>
            </a:r>
            <a:r>
              <a:rPr lang="zh-CN" altLang="en-US" dirty="0"/>
              <a:t>之间的道路网络距离来定义的。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然后通过他们所提出的软图编辑距离算法</a:t>
            </a:r>
            <a:r>
              <a:rPr lang="en-US" altLang="zh-CN" dirty="0"/>
              <a:t>SGED</a:t>
            </a:r>
            <a:r>
              <a:rPr lang="zh-CN" altLang="en-US" dirty="0"/>
              <a:t>来编辑</a:t>
            </a:r>
            <a:r>
              <a:rPr lang="en-US" altLang="zh-CN" dirty="0"/>
              <a:t>Gr</a:t>
            </a:r>
            <a:r>
              <a:rPr lang="zh-CN" altLang="en-US" dirty="0"/>
              <a:t>，生成正样本</a:t>
            </a:r>
            <a:r>
              <a:rPr lang="en-US" altLang="zh-CN" dirty="0"/>
              <a:t>Gr+</a:t>
            </a:r>
            <a:r>
              <a:rPr lang="zh-CN" altLang="en-US" dirty="0"/>
              <a:t>和负样本</a:t>
            </a:r>
            <a:r>
              <a:rPr lang="en-US" altLang="zh-CN" dirty="0"/>
              <a:t>Gr−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然后，这些图通过提出的</a:t>
            </a:r>
            <a:r>
              <a:rPr lang="en-US" altLang="zh-CN" dirty="0"/>
              <a:t>GCN</a:t>
            </a:r>
            <a:r>
              <a:rPr lang="zh-CN" altLang="en-US" dirty="0"/>
              <a:t>变体</a:t>
            </a:r>
            <a:r>
              <a:rPr lang="en-US" altLang="zh-CN" dirty="0"/>
              <a:t>MPGCN</a:t>
            </a:r>
            <a:r>
              <a:rPr lang="zh-CN" altLang="en-US" dirty="0"/>
              <a:t>映射到嵌入空间。将</a:t>
            </a:r>
            <a:r>
              <a:rPr lang="en-US" altLang="zh-CN" dirty="0"/>
              <a:t>MPGCN</a:t>
            </a:r>
            <a:r>
              <a:rPr lang="zh-CN" altLang="en-US" dirty="0"/>
              <a:t>产生的嵌入数据输入三重损失函数，计算模型损失，并获得用于模型参数更新的训练信号。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一旦训练，给定一个查询区域</a:t>
            </a:r>
            <a:r>
              <a:rPr lang="en-US" altLang="zh-CN" dirty="0"/>
              <a:t>q</a:t>
            </a:r>
            <a:r>
              <a:rPr lang="zh-CN" altLang="en-US" dirty="0"/>
              <a:t>和一个感兴趣的区域</a:t>
            </a:r>
            <a:r>
              <a:rPr lang="en-US" altLang="zh-CN" dirty="0"/>
              <a:t>D</a:t>
            </a:r>
            <a:r>
              <a:rPr lang="zh-CN" altLang="en-US" dirty="0"/>
              <a:t>从地图，我们可以使用</a:t>
            </a:r>
            <a:r>
              <a:rPr lang="en-US" altLang="zh-CN" dirty="0"/>
              <a:t>MPGCN</a:t>
            </a:r>
            <a:r>
              <a:rPr lang="zh-CN" altLang="en-US" dirty="0"/>
              <a:t>生成嵌入</a:t>
            </a:r>
            <a:r>
              <a:rPr lang="en-US" altLang="zh-CN" dirty="0"/>
              <a:t>q</a:t>
            </a:r>
            <a:r>
              <a:rPr lang="zh-CN" altLang="en-US" dirty="0"/>
              <a:t>和任何地区</a:t>
            </a:r>
            <a:r>
              <a:rPr lang="en-US" altLang="zh-CN" dirty="0"/>
              <a:t>D.</a:t>
            </a:r>
            <a:r>
              <a:rPr lang="zh-CN" altLang="en-US" dirty="0"/>
              <a:t>通过比较嵌入的差异（例如，欧几里德距离）</a:t>
            </a:r>
            <a:r>
              <a:rPr lang="en-US" altLang="zh-CN" dirty="0"/>
              <a:t>q</a:t>
            </a:r>
            <a:r>
              <a:rPr lang="zh-CN" altLang="en-US" dirty="0"/>
              <a:t>和候选区域在</a:t>
            </a:r>
            <a:r>
              <a:rPr lang="en-US" altLang="zh-CN" dirty="0"/>
              <a:t>D</a:t>
            </a:r>
            <a:r>
              <a:rPr lang="zh-CN" altLang="en-US" dirty="0"/>
              <a:t>，我们可以识别出最相似的区域</a:t>
            </a:r>
            <a:r>
              <a:rPr lang="en-US" altLang="zh-CN" dirty="0"/>
              <a:t>q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刚才我们提到了是以一个图</a:t>
            </a:r>
            <a:r>
              <a:rPr lang="en-US" altLang="zh-CN" dirty="0"/>
              <a:t>Gr</a:t>
            </a:r>
            <a:r>
              <a:rPr lang="zh-CN" altLang="en-US" dirty="0"/>
              <a:t>来表示一个区域</a:t>
            </a:r>
            <a:r>
              <a:rPr lang="en-US" altLang="zh-CN" dirty="0"/>
              <a:t>r</a:t>
            </a:r>
            <a:r>
              <a:rPr lang="zh-CN" altLang="en-US" dirty="0"/>
              <a:t>，其中每个节点都是</a:t>
            </a:r>
            <a:r>
              <a:rPr lang="en-US" altLang="zh-CN" dirty="0"/>
              <a:t>r</a:t>
            </a:r>
            <a:r>
              <a:rPr lang="zh-CN" altLang="en-US" dirty="0"/>
              <a:t>中的一个</a:t>
            </a:r>
            <a:r>
              <a:rPr lang="en-US" altLang="zh-CN" dirty="0"/>
              <a:t>POI</a:t>
            </a:r>
            <a:r>
              <a:rPr lang="zh-CN" altLang="en-US" dirty="0"/>
              <a:t>，每条边都有一个权值，表示两个</a:t>
            </a:r>
            <a:r>
              <a:rPr lang="en-US" altLang="zh-CN" dirty="0"/>
              <a:t>POI</a:t>
            </a:r>
            <a:r>
              <a:rPr lang="zh-CN" altLang="en-US" dirty="0"/>
              <a:t>之间的道路网络距离。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Gr</a:t>
            </a:r>
            <a:r>
              <a:rPr lang="zh-CN" altLang="en-US" dirty="0"/>
              <a:t>将被输入到一个</a:t>
            </a:r>
            <a:r>
              <a:rPr lang="en-US" altLang="zh-CN" dirty="0"/>
              <a:t>GCN</a:t>
            </a:r>
            <a:r>
              <a:rPr lang="zh-CN" altLang="en-US" dirty="0"/>
              <a:t>变体中进行嵌入学习，因此每个节点的特征向量和</a:t>
            </a:r>
            <a:r>
              <a:rPr lang="en-US" altLang="zh-CN" dirty="0"/>
              <a:t>Gr</a:t>
            </a:r>
            <a:r>
              <a:rPr lang="zh-CN" altLang="en-US" dirty="0"/>
              <a:t>中每个边的权重对学习嵌入的质量起着关键作用。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节点的特征是由一个</a:t>
            </a:r>
            <a:r>
              <a:rPr lang="en-US" altLang="zh-CN" dirty="0"/>
              <a:t>37</a:t>
            </a:r>
            <a:r>
              <a:rPr lang="zh-CN" altLang="en-US" dirty="0"/>
              <a:t>维的特征向量表示的。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读</a:t>
            </a:r>
            <a:r>
              <a:rPr lang="en-US" altLang="zh-CN" b="1" dirty="0"/>
              <a:t>PPT</a:t>
            </a:r>
          </a:p>
          <a:p>
            <a:endParaRPr lang="en-US" altLang="zh-CN" b="1" dirty="0"/>
          </a:p>
          <a:p>
            <a:r>
              <a:rPr lang="zh-CN" altLang="en-US" b="0" dirty="0"/>
              <a:t>那么什么叫做</a:t>
            </a:r>
            <a:r>
              <a:rPr lang="en-US" altLang="zh-CN" b="0" dirty="0"/>
              <a:t>POI</a:t>
            </a:r>
            <a:r>
              <a:rPr lang="zh-CN" altLang="en-US" b="0" dirty="0"/>
              <a:t>的六边形坐标呢？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634212-A9A7-4B0A-843A-3259CA5895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如图所示，现在的区域相似性深度度量学习中，都是通过手工定义粒度的正方形网格单元。</a:t>
            </a:r>
            <a:r>
              <a:rPr lang="en-US" altLang="zh-CN" dirty="0"/>
              <a:t>POI</a:t>
            </a:r>
            <a:r>
              <a:rPr lang="zh-CN" altLang="en-US" dirty="0"/>
              <a:t>是由这样的网格单元进行编码的。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对于一个</a:t>
            </a:r>
            <a:r>
              <a:rPr lang="en-US" altLang="zh-CN" dirty="0"/>
              <a:t>POI</a:t>
            </a:r>
            <a:r>
              <a:rPr lang="zh-CN" altLang="en-US" dirty="0"/>
              <a:t>，可以用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两个参数来进行编码，</a:t>
            </a:r>
            <a:r>
              <a:rPr lang="en-US" altLang="zh-CN" dirty="0"/>
              <a:t>x</a:t>
            </a:r>
            <a:r>
              <a:rPr lang="zh-CN" altLang="en-US" dirty="0"/>
              <a:t>代表</a:t>
            </a:r>
            <a:r>
              <a:rPr lang="en-US" altLang="zh-CN" dirty="0"/>
              <a:t>x</a:t>
            </a:r>
            <a:r>
              <a:rPr lang="zh-CN" altLang="en-US" dirty="0"/>
              <a:t>轴的偏移，</a:t>
            </a:r>
            <a:r>
              <a:rPr lang="en-US" altLang="zh-CN" dirty="0"/>
              <a:t>y</a:t>
            </a:r>
            <a:r>
              <a:rPr lang="zh-CN" altLang="en-US" dirty="0"/>
              <a:t>代表</a:t>
            </a:r>
            <a:r>
              <a:rPr lang="en-US" altLang="zh-CN" dirty="0"/>
              <a:t>y</a:t>
            </a:r>
            <a:r>
              <a:rPr lang="zh-CN" altLang="en-US" dirty="0"/>
              <a:t>轴的偏移。</a:t>
            </a:r>
            <a:endParaRPr lang="en-US" altLang="zh-CN" dirty="0"/>
          </a:p>
          <a:p>
            <a:r>
              <a:rPr lang="zh-CN" altLang="en-US" dirty="0"/>
              <a:t>但是这样的坐标的话，可能会使得具有相同欧式距离的相邻</a:t>
            </a:r>
            <a:r>
              <a:rPr lang="en-US" altLang="zh-CN" dirty="0"/>
              <a:t>POI</a:t>
            </a:r>
            <a:r>
              <a:rPr lang="zh-CN" altLang="en-US" dirty="0"/>
              <a:t>嵌入后有不同的距离，白色部分和中心都有着两个单位距离的偏移量，灰色部分只有一个单位的偏移量。但是灰色部分和白色部分相对于中心可能具有相同的欧氏距离，所以这样的方式是有缺陷的。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本文提出了一个六边形坐标，通过</a:t>
            </a:r>
            <a:r>
              <a:rPr lang="en-US" altLang="zh-CN" dirty="0" err="1"/>
              <a:t>xyz</a:t>
            </a:r>
            <a:r>
              <a:rPr lang="zh-CN" altLang="en-US" dirty="0"/>
              <a:t>三个坐标参数能很好地解决这个问题，因为周围的</a:t>
            </a:r>
            <a:r>
              <a:rPr lang="en-US" altLang="zh-CN" dirty="0"/>
              <a:t>POI</a:t>
            </a:r>
            <a:r>
              <a:rPr lang="zh-CN" altLang="en-US" dirty="0"/>
              <a:t>和中心都有且仅有两个单位的偏移量。它能够更好地保留不同单元格的</a:t>
            </a:r>
            <a:r>
              <a:rPr lang="zh-CN" altLang="en-US" b="1" dirty="0"/>
              <a:t>相对位置信息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634212-A9A7-4B0A-843A-3259CA5895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边特征是由一个邻接矩阵</a:t>
            </a:r>
            <a:r>
              <a:rPr lang="en-US" altLang="zh-CN" dirty="0"/>
              <a:t>A</a:t>
            </a:r>
            <a:r>
              <a:rPr lang="zh-CN" altLang="en-US" dirty="0"/>
              <a:t>表示的，</a:t>
            </a:r>
            <a:r>
              <a:rPr lang="en-US" altLang="zh-CN" dirty="0"/>
              <a:t>Ai</a:t>
            </a:r>
            <a:r>
              <a:rPr lang="zh-CN" altLang="en-US" dirty="0"/>
              <a:t>，</a:t>
            </a:r>
            <a:r>
              <a:rPr lang="en-US" altLang="zh-CN" dirty="0"/>
              <a:t>j</a:t>
            </a:r>
            <a:r>
              <a:rPr lang="zh-CN" altLang="en-US" dirty="0"/>
              <a:t>表示</a:t>
            </a:r>
            <a:r>
              <a:rPr lang="en-US" altLang="zh-CN" dirty="0"/>
              <a:t>POIs pi</a:t>
            </a:r>
            <a:r>
              <a:rPr lang="zh-CN" altLang="en-US" dirty="0"/>
              <a:t>和</a:t>
            </a:r>
            <a:r>
              <a:rPr lang="en-US" altLang="zh-CN" dirty="0" err="1"/>
              <a:t>pj</a:t>
            </a:r>
            <a:r>
              <a:rPr lang="zh-CN" altLang="en-US" dirty="0"/>
              <a:t>之间的连通性。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dist</a:t>
            </a:r>
            <a:r>
              <a:rPr lang="zh-CN" altLang="en-US" dirty="0"/>
              <a:t>（</a:t>
            </a:r>
            <a:r>
              <a:rPr lang="en-US" altLang="zh-CN" dirty="0"/>
              <a:t>pi</a:t>
            </a:r>
            <a:r>
              <a:rPr lang="zh-CN" altLang="en-US" dirty="0"/>
              <a:t>，</a:t>
            </a:r>
            <a:r>
              <a:rPr lang="en-US" altLang="zh-CN" dirty="0" err="1"/>
              <a:t>pj</a:t>
            </a:r>
            <a:r>
              <a:rPr lang="zh-CN" altLang="en-US" dirty="0"/>
              <a:t>）表示</a:t>
            </a:r>
            <a:r>
              <a:rPr lang="en-US" altLang="zh-CN" dirty="0"/>
              <a:t>pi</a:t>
            </a:r>
            <a:r>
              <a:rPr lang="zh-CN" altLang="en-US" dirty="0"/>
              <a:t>和</a:t>
            </a:r>
            <a:r>
              <a:rPr lang="en-US" altLang="zh-CN" dirty="0" err="1"/>
              <a:t>pj</a:t>
            </a:r>
            <a:r>
              <a:rPr lang="zh-CN" altLang="en-US" dirty="0"/>
              <a:t>之间的道路网络距离。我们将</a:t>
            </a:r>
            <a:r>
              <a:rPr lang="en-US" altLang="zh-CN" dirty="0" err="1"/>
              <a:t>dist</a:t>
            </a:r>
            <a:r>
              <a:rPr lang="zh-CN" altLang="en-US" dirty="0"/>
              <a:t>（</a:t>
            </a:r>
            <a:r>
              <a:rPr lang="en-US" altLang="zh-CN" dirty="0"/>
              <a:t>pi</a:t>
            </a:r>
            <a:r>
              <a:rPr lang="zh-CN" altLang="en-US" dirty="0"/>
              <a:t>，</a:t>
            </a:r>
            <a:r>
              <a:rPr lang="en-US" altLang="zh-CN" dirty="0" err="1"/>
              <a:t>pj</a:t>
            </a:r>
            <a:r>
              <a:rPr lang="zh-CN" altLang="en-US" dirty="0"/>
              <a:t>）的值离散为几个类别，其中</a:t>
            </a:r>
            <a:r>
              <a:rPr lang="en-US" altLang="zh-CN" dirty="0" err="1"/>
              <a:t>distn</a:t>
            </a:r>
            <a:r>
              <a:rPr lang="zh-CN" altLang="en-US" dirty="0"/>
              <a:t>是一个道路网络距离类别的跨度（在我们的实验中是</a:t>
            </a:r>
            <a:r>
              <a:rPr lang="en-US" altLang="zh-CN" dirty="0"/>
              <a:t>200</a:t>
            </a:r>
            <a:r>
              <a:rPr lang="zh-CN" altLang="en-US" dirty="0"/>
              <a:t>米）。这种离散化允许学习不同道路网络距离类别中的不同权重。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poi</a:t>
            </a:r>
            <a:r>
              <a:rPr lang="zh-CN" altLang="en-US" dirty="0"/>
              <a:t>的道路网络距离超过一个阈值</a:t>
            </a:r>
            <a:r>
              <a:rPr lang="en-US" altLang="zh-CN" dirty="0"/>
              <a:t>θ</a:t>
            </a:r>
            <a:r>
              <a:rPr lang="zh-CN" altLang="en-US" dirty="0"/>
              <a:t>，我们认为它们是断开的。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634212-A9A7-4B0A-843A-3259CA5895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接下来我将从以下四个方面进行分享。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进行完区域的表示后，那么就进入到如何对这个区域图进行正负样本的生成了。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634212-A9A7-4B0A-843A-3259CA5895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图编辑距离即把图</a:t>
            </a:r>
            <a:r>
              <a:rPr lang="en-US" altLang="zh-CN" dirty="0"/>
              <a:t>G1</a:t>
            </a:r>
            <a:r>
              <a:rPr lang="zh-CN" altLang="en-US" dirty="0"/>
              <a:t>经过对节点的操作（增、删、改）变为另一个图</a:t>
            </a:r>
            <a:r>
              <a:rPr lang="en-US" altLang="zh-CN" dirty="0"/>
              <a:t>G1</a:t>
            </a:r>
            <a:r>
              <a:rPr lang="zh-CN" altLang="en-US" dirty="0"/>
              <a:t>（表现在相似度计算中，图</a:t>
            </a:r>
            <a:r>
              <a:rPr lang="en-US" altLang="zh-CN" dirty="0"/>
              <a:t>a</a:t>
            </a:r>
            <a:r>
              <a:rPr lang="zh-CN" altLang="en-US" dirty="0"/>
              <a:t>和图</a:t>
            </a:r>
            <a:r>
              <a:rPr lang="en-US" altLang="zh-CN" dirty="0"/>
              <a:t>b</a:t>
            </a:r>
            <a:r>
              <a:rPr lang="zh-CN" altLang="en-US" dirty="0"/>
              <a:t>是一对待测图）的最小操作次数。但是对于超过</a:t>
            </a:r>
            <a:r>
              <a:rPr lang="en-US" altLang="zh-CN" dirty="0"/>
              <a:t>16</a:t>
            </a:r>
            <a:r>
              <a:rPr lang="zh-CN" altLang="en-US" dirty="0"/>
              <a:t>个节点的图，是不能在合理时间内计算出结果的。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为了解决计算复杂度高的问题，同时考虑了节点特征的变化，本文基于图编辑技术提出了一个叫软图编辑距离的方法。</a:t>
            </a:r>
            <a:endParaRPr lang="en-US" altLang="zh-CN" dirty="0"/>
          </a:p>
          <a:p>
            <a:r>
              <a:rPr lang="zh-CN" altLang="en-US" dirty="0"/>
              <a:t>软图编辑距离为将一个图</a:t>
            </a:r>
            <a:r>
              <a:rPr lang="en-US" altLang="zh-CN" dirty="0"/>
              <a:t>G1</a:t>
            </a:r>
            <a:r>
              <a:rPr lang="zh-CN" altLang="en-US" dirty="0"/>
              <a:t>变为图</a:t>
            </a:r>
            <a:r>
              <a:rPr lang="en-US" altLang="zh-CN" dirty="0"/>
              <a:t>G2</a:t>
            </a:r>
            <a:r>
              <a:rPr lang="zh-CN" altLang="en-US" dirty="0"/>
              <a:t>的一个操作序列成本。根据这个公式可以发现，</a:t>
            </a:r>
            <a:r>
              <a:rPr lang="en-US" altLang="zh-CN" dirty="0"/>
              <a:t>SGED</a:t>
            </a:r>
            <a:r>
              <a:rPr lang="zh-CN" altLang="en-US" dirty="0"/>
              <a:t>的图编辑序列可能不是唯一的。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区域相似性学习模型的训练的样本生成只需要从初始图</a:t>
            </a:r>
            <a:r>
              <a:rPr lang="en-US" altLang="zh-CN" dirty="0"/>
              <a:t>G1</a:t>
            </a:r>
            <a:r>
              <a:rPr lang="zh-CN" altLang="en-US" dirty="0"/>
              <a:t>到基于</a:t>
            </a:r>
            <a:r>
              <a:rPr lang="en-US" altLang="zh-CN" dirty="0"/>
              <a:t>SGED</a:t>
            </a:r>
            <a:r>
              <a:rPr lang="zh-CN" altLang="en-US" dirty="0"/>
              <a:t>的图编辑距离有上限的图。通过随机选择一个操作，直到编辑操作的成本达到给定的基于</a:t>
            </a:r>
            <a:r>
              <a:rPr lang="en-US" altLang="zh-CN" dirty="0"/>
              <a:t>SGED</a:t>
            </a:r>
            <a:r>
              <a:rPr lang="zh-CN" altLang="en-US" dirty="0"/>
              <a:t>的图编辑距离边界。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在</a:t>
            </a:r>
            <a:r>
              <a:rPr lang="en-US" altLang="zh-CN" dirty="0"/>
              <a:t>SGED</a:t>
            </a:r>
            <a:r>
              <a:rPr lang="zh-CN" altLang="en-US" dirty="0"/>
              <a:t>中定义了新的操作方式，增加、移除和软替换</a:t>
            </a:r>
            <a:r>
              <a:rPr lang="en-US" altLang="zh-CN" dirty="0"/>
              <a:t>I</a:t>
            </a:r>
            <a:r>
              <a:rPr lang="zh-CN" altLang="en-US" dirty="0"/>
              <a:t>与</a:t>
            </a:r>
            <a:r>
              <a:rPr lang="en-US" altLang="zh-CN" dirty="0"/>
              <a:t>GED</a:t>
            </a:r>
            <a:r>
              <a:rPr lang="zh-CN" altLang="en-US" dirty="0"/>
              <a:t>一样，</a:t>
            </a:r>
            <a:r>
              <a:rPr lang="zh-CN" altLang="en-US" dirty="0">
                <a:effectLst/>
              </a:rPr>
              <a:t>    软替换</a:t>
            </a:r>
            <a:r>
              <a:rPr lang="en-US" altLang="zh-CN" dirty="0" err="1">
                <a:effectLst/>
              </a:rPr>
              <a:t>typeII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用</a:t>
            </a:r>
            <a:r>
              <a:rPr lang="zh-CN" altLang="en-US" b="1" dirty="0">
                <a:effectLst/>
              </a:rPr>
              <a:t>给定的比例放大图中一个节点的特征的值</a:t>
            </a:r>
            <a:r>
              <a:rPr lang="zh-CN" altLang="en-US" dirty="0">
                <a:effectLst/>
              </a:rPr>
              <a:t>。对于一个</a:t>
            </a:r>
            <a:r>
              <a:rPr lang="zh-CN" altLang="en-US" b="1" dirty="0">
                <a:effectLst/>
              </a:rPr>
              <a:t>小图</a:t>
            </a:r>
            <a:r>
              <a:rPr lang="zh-CN" altLang="en-US" dirty="0">
                <a:effectLst/>
              </a:rPr>
              <a:t>来说，生成相似的图用这种方法能够使得生成的图更相似，而其他三种操作可能会造成生成的图与原始图不相似。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634212-A9A7-4B0A-843A-3259CA5895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有了软图编辑距离技术，就可以根据这个技术进行区域图正负样本的生成了。</a:t>
            </a:r>
            <a:r>
              <a:rPr lang="en-US" altLang="zh-CN" dirty="0"/>
              <a:t>PPT</a:t>
            </a:r>
            <a:r>
              <a:rPr lang="zh-CN" altLang="en-US" dirty="0"/>
              <a:t>给出了生成正负样本的算法。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首先初始化</a:t>
            </a:r>
            <a:r>
              <a:rPr lang="en-US" altLang="zh-CN" dirty="0"/>
              <a:t>Gr+</a:t>
            </a:r>
            <a:r>
              <a:rPr lang="zh-CN" altLang="en-US" dirty="0"/>
              <a:t>为与</a:t>
            </a:r>
            <a:r>
              <a:rPr lang="en-US" altLang="zh-CN" dirty="0"/>
              <a:t>Gr</a:t>
            </a:r>
            <a:r>
              <a:rPr lang="zh-CN" altLang="en-US" dirty="0"/>
              <a:t>相同。</a:t>
            </a:r>
            <a:endParaRPr lang="en-US" altLang="zh-CN" dirty="0"/>
          </a:p>
          <a:p>
            <a:r>
              <a:rPr lang="zh-CN" altLang="en-US" dirty="0"/>
              <a:t>然后，从</a:t>
            </a:r>
            <a:r>
              <a:rPr lang="en-US" altLang="zh-CN" dirty="0"/>
              <a:t>Gr+</a:t>
            </a:r>
            <a:r>
              <a:rPr lang="zh-CN" altLang="en-US" dirty="0"/>
              <a:t>中的节点的添加、删除和软替换操作集中随机生成编辑操作。重复编辑图</a:t>
            </a:r>
            <a:r>
              <a:rPr lang="en-US" altLang="zh-CN" dirty="0"/>
              <a:t>Gr+</a:t>
            </a:r>
            <a:r>
              <a:rPr lang="zh-CN" altLang="en-US" dirty="0"/>
              <a:t>，并记录从编辑开始累积的编辑距离。一旦</a:t>
            </a:r>
            <a:r>
              <a:rPr lang="en-US" altLang="zh-CN" dirty="0"/>
              <a:t>Gr+</a:t>
            </a:r>
            <a:r>
              <a:rPr lang="zh-CN" altLang="en-US" dirty="0"/>
              <a:t>的累积编辑距离超过一个阈值</a:t>
            </a:r>
            <a:r>
              <a:rPr lang="en-US" altLang="zh-CN" dirty="0"/>
              <a:t>ϵ+</a:t>
            </a:r>
            <a:r>
              <a:rPr lang="zh-CN" altLang="en-US" dirty="0"/>
              <a:t>，再编辑一次，算法就会终止并返回生成的</a:t>
            </a:r>
            <a:r>
              <a:rPr lang="en-US" altLang="zh-CN" dirty="0"/>
              <a:t>Gr+</a:t>
            </a:r>
            <a:r>
              <a:rPr lang="zh-CN" altLang="en-US" dirty="0"/>
              <a:t>。生成的</a:t>
            </a:r>
            <a:r>
              <a:rPr lang="en-US" altLang="zh-CN" dirty="0"/>
              <a:t>Gr+</a:t>
            </a:r>
            <a:r>
              <a:rPr lang="zh-CN" altLang="en-US" dirty="0"/>
              <a:t>与</a:t>
            </a:r>
            <a:r>
              <a:rPr lang="en-US" altLang="zh-CN" dirty="0"/>
              <a:t>Gr</a:t>
            </a:r>
            <a:r>
              <a:rPr lang="zh-CN" altLang="en-US" dirty="0"/>
              <a:t>的编辑距离小于</a:t>
            </a:r>
            <a:r>
              <a:rPr lang="en-US" altLang="zh-CN" dirty="0"/>
              <a:t>ϵ+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与正样本操作相似，直到生成的</a:t>
            </a:r>
            <a:r>
              <a:rPr lang="en-US" altLang="zh-CN" dirty="0"/>
              <a:t>Gr-</a:t>
            </a:r>
            <a:r>
              <a:rPr lang="zh-CN" altLang="en-US" dirty="0"/>
              <a:t>与</a:t>
            </a:r>
            <a:r>
              <a:rPr lang="en-US" altLang="zh-CN" dirty="0"/>
              <a:t>Gr</a:t>
            </a:r>
            <a:r>
              <a:rPr lang="zh-CN" altLang="en-US" dirty="0"/>
              <a:t>的编辑距离超过</a:t>
            </a:r>
            <a:r>
              <a:rPr lang="en-US" altLang="zh-CN" dirty="0"/>
              <a:t>ϵ-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根据这个算法我们可以发现对于每个操作来说操作的成本不同。这也是与</a:t>
            </a:r>
            <a:r>
              <a:rPr lang="en-US" altLang="zh-CN" dirty="0"/>
              <a:t>GED</a:t>
            </a:r>
            <a:r>
              <a:rPr lang="zh-CN" altLang="en-US" dirty="0"/>
              <a:t>的一个不同。</a:t>
            </a:r>
            <a:r>
              <a:rPr lang="en-US" altLang="zh-CN" dirty="0"/>
              <a:t>GED</a:t>
            </a:r>
            <a:r>
              <a:rPr lang="zh-CN" altLang="en-US" dirty="0"/>
              <a:t>对于每种操作，计算的操作成本是相同的。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URWPalladioL-Roma"/>
              </a:rPr>
              <a:t>reach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CMMI10"/>
              </a:rPr>
              <a:t>ϵ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URWPalladioL-Roma"/>
              </a:rPr>
              <a:t>is bounded by the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CMMI10"/>
              </a:rPr>
              <a:t>O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R10"/>
              </a:rPr>
              <a:t>(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CMMI10"/>
              </a:rPr>
              <a:t>nc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R10"/>
              </a:rPr>
              <a:t>(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CMMI10"/>
              </a:rPr>
              <a:t>G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CMMI7"/>
              </a:rPr>
              <a:t>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R10"/>
              </a:rPr>
              <a:t>))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URWPalladioL-Roma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634212-A9A7-4B0A-843A-3259CA5895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接着我们来看看是如何定义这个操作成本的。</a:t>
            </a:r>
            <a:endParaRPr lang="en-US" altLang="zh-CN" dirty="0"/>
          </a:p>
          <a:p>
            <a:r>
              <a:rPr lang="zh-CN" altLang="en-US" dirty="0"/>
              <a:t>对于每种操作给出了一个操作权重</a:t>
            </a:r>
            <a:endParaRPr lang="en-US" altLang="zh-CN" dirty="0"/>
          </a:p>
          <a:p>
            <a:r>
              <a:rPr lang="en-US" altLang="zh-CN" dirty="0">
                <a:effectLst/>
              </a:rPr>
              <a:t>    </a:t>
            </a:r>
            <a:r>
              <a:rPr lang="en-US" altLang="zh-CN" dirty="0" err="1">
                <a:effectLst/>
              </a:rPr>
              <a:t>nc</a:t>
            </a:r>
            <a:r>
              <a:rPr lang="zh-CN" altLang="en-US" dirty="0">
                <a:effectLst/>
              </a:rPr>
              <a:t>（</a:t>
            </a:r>
            <a:r>
              <a:rPr lang="en-US" altLang="zh-CN" dirty="0" err="1">
                <a:effectLst/>
              </a:rPr>
              <a:t>Gr,p</a:t>
            </a:r>
            <a:r>
              <a:rPr lang="en-US" altLang="zh-CN" dirty="0">
                <a:effectLst/>
              </a:rPr>
              <a:t>'</a:t>
            </a:r>
            <a:r>
              <a:rPr lang="zh-CN" altLang="en-US" dirty="0">
                <a:effectLst/>
              </a:rPr>
              <a:t>） 表示在</a:t>
            </a:r>
            <a:r>
              <a:rPr lang="en-US" altLang="zh-CN" dirty="0">
                <a:effectLst/>
              </a:rPr>
              <a:t>Gr</a:t>
            </a:r>
            <a:r>
              <a:rPr lang="zh-CN" altLang="en-US" dirty="0">
                <a:effectLst/>
              </a:rPr>
              <a:t>中与</a:t>
            </a:r>
            <a:r>
              <a:rPr lang="en-US" altLang="zh-CN" dirty="0">
                <a:effectLst/>
              </a:rPr>
              <a:t>p'</a:t>
            </a:r>
            <a:r>
              <a:rPr lang="zh-CN" altLang="en-US" dirty="0">
                <a:effectLst/>
              </a:rPr>
              <a:t>相同类型的</a:t>
            </a:r>
            <a:r>
              <a:rPr lang="en-US" altLang="zh-CN" dirty="0">
                <a:effectLst/>
              </a:rPr>
              <a:t>poi</a:t>
            </a:r>
            <a:r>
              <a:rPr lang="zh-CN" altLang="en-US" dirty="0">
                <a:effectLst/>
              </a:rPr>
              <a:t>数量</a:t>
            </a:r>
          </a:p>
          <a:p>
            <a:r>
              <a:rPr lang="zh-CN" altLang="en-US" dirty="0">
                <a:effectLst/>
              </a:rPr>
              <a:t>    </a:t>
            </a:r>
            <a:r>
              <a:rPr lang="en-US" altLang="zh-CN" dirty="0" err="1">
                <a:effectLst/>
              </a:rPr>
              <a:t>sp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重要性</a:t>
            </a:r>
          </a:p>
          <a:p>
            <a:r>
              <a:rPr lang="zh-CN" altLang="en-US" dirty="0">
                <a:effectLst/>
              </a:rPr>
              <a:t>    </a:t>
            </a:r>
            <a:r>
              <a:rPr lang="en-US" altLang="zh-CN" dirty="0">
                <a:effectLst/>
              </a:rPr>
              <a:t>up </a:t>
            </a:r>
            <a:r>
              <a:rPr lang="zh-CN" altLang="en-US" dirty="0">
                <a:effectLst/>
              </a:rPr>
              <a:t>唯一性</a:t>
            </a:r>
            <a:r>
              <a:rPr lang="en-US" altLang="zh-CN" dirty="0">
                <a:effectLst/>
              </a:rPr>
              <a:t>/</a:t>
            </a:r>
            <a:r>
              <a:rPr lang="zh-CN" altLang="en-US" dirty="0">
                <a:effectLst/>
              </a:rPr>
              <a:t>独特性 </a:t>
            </a:r>
            <a:r>
              <a:rPr lang="en-US" altLang="zh-CN" dirty="0">
                <a:effectLst/>
              </a:rPr>
              <a:t>up = 1/</a:t>
            </a:r>
            <a:r>
              <a:rPr lang="en-US" altLang="zh-CN" dirty="0" err="1">
                <a:effectLst/>
              </a:rPr>
              <a:t>nc</a:t>
            </a:r>
            <a:r>
              <a:rPr lang="zh-CN" altLang="en-US" dirty="0">
                <a:effectLst/>
              </a:rPr>
              <a:t>（</a:t>
            </a:r>
            <a:r>
              <a:rPr lang="en-US" altLang="zh-CN" dirty="0">
                <a:effectLst/>
              </a:rPr>
              <a:t>G, p</a:t>
            </a:r>
            <a:r>
              <a:rPr lang="zh-CN" altLang="en-US" dirty="0">
                <a:effectLst/>
              </a:rPr>
              <a:t>）</a:t>
            </a:r>
          </a:p>
          <a:p>
            <a:r>
              <a:rPr lang="zh-CN" altLang="en-US" dirty="0">
                <a:effectLst/>
              </a:rPr>
              <a:t>    </a:t>
            </a:r>
            <a:r>
              <a:rPr lang="en-US" altLang="zh-CN" dirty="0" err="1">
                <a:effectLst/>
              </a:rPr>
              <a:t>Wfj</a:t>
            </a:r>
            <a:r>
              <a:rPr lang="en-US" altLang="zh-CN" dirty="0">
                <a:effectLst/>
              </a:rPr>
              <a:t> j </a:t>
            </a:r>
            <a:r>
              <a:rPr lang="zh-CN" altLang="en-US" dirty="0">
                <a:effectLst/>
              </a:rPr>
              <a:t>为</a:t>
            </a:r>
            <a:r>
              <a:rPr lang="en-US" altLang="zh-CN" dirty="0">
                <a:effectLst/>
              </a:rPr>
              <a:t>POI</a:t>
            </a:r>
            <a:r>
              <a:rPr lang="zh-CN" altLang="en-US" dirty="0">
                <a:effectLst/>
              </a:rPr>
              <a:t>特征值</a:t>
            </a:r>
            <a:r>
              <a:rPr lang="en-US" altLang="zh-CN" dirty="0">
                <a:effectLst/>
              </a:rPr>
              <a:t>j</a:t>
            </a:r>
            <a:r>
              <a:rPr lang="zh-CN" altLang="en-US" dirty="0">
                <a:effectLst/>
              </a:rPr>
              <a:t>的权重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634212-A9A7-4B0A-843A-3259CA5895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对于重要性</a:t>
            </a:r>
            <a:r>
              <a:rPr lang="en-US" altLang="zh-CN" dirty="0" err="1"/>
              <a:t>Sp</a:t>
            </a:r>
            <a:r>
              <a:rPr lang="zh-CN" altLang="en-US" dirty="0"/>
              <a:t>来说，是这样计算的。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634212-A9A7-4B0A-843A-3259CA5895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    </a:t>
            </a:r>
            <a:r>
              <a:rPr lang="en-US" altLang="zh-CN" b="1" dirty="0" err="1">
                <a:effectLst/>
              </a:rPr>
              <a:t>wfj</a:t>
            </a:r>
            <a:r>
              <a:rPr lang="en-US" altLang="zh-CN" b="1" dirty="0">
                <a:effectLst/>
              </a:rPr>
              <a:t> </a:t>
            </a:r>
            <a:r>
              <a:rPr lang="zh-CN" altLang="en-US" b="1" dirty="0">
                <a:effectLst/>
              </a:rPr>
              <a:t>特征权值 </a:t>
            </a:r>
            <a:r>
              <a:rPr lang="zh-CN" altLang="en-US" dirty="0">
                <a:effectLst/>
              </a:rPr>
              <a:t>      对于每一个</a:t>
            </a:r>
            <a:r>
              <a:rPr lang="en-US" altLang="zh-CN" dirty="0">
                <a:effectLst/>
              </a:rPr>
              <a:t>POI</a:t>
            </a:r>
            <a:r>
              <a:rPr lang="zh-CN" altLang="en-US" dirty="0">
                <a:effectLst/>
              </a:rPr>
              <a:t>类别都有一个</a:t>
            </a:r>
            <a:r>
              <a:rPr lang="en-US" altLang="zh-CN" dirty="0" err="1">
                <a:effectLst/>
              </a:rPr>
              <a:t>wfj</a:t>
            </a:r>
            <a:r>
              <a:rPr lang="zh-CN" altLang="en-US" dirty="0">
                <a:effectLst/>
              </a:rPr>
              <a:t>，因为对于不同类别来说不同的特征维度的权重应该是不同的。</a:t>
            </a:r>
          </a:p>
          <a:p>
            <a:r>
              <a:rPr lang="zh-CN" altLang="en-US" dirty="0">
                <a:effectLst/>
              </a:rPr>
              <a:t>      使用基于香农熵的排序算法计算</a:t>
            </a:r>
            <a:r>
              <a:rPr lang="en-US" altLang="zh-CN" dirty="0" err="1">
                <a:effectLst/>
              </a:rPr>
              <a:t>wfj</a:t>
            </a:r>
            <a:r>
              <a:rPr lang="zh-CN" altLang="en-US" dirty="0">
                <a:effectLst/>
              </a:rPr>
              <a:t>。基于熵的排序的思想是根据</a:t>
            </a:r>
            <a:r>
              <a:rPr lang="zh-CN" altLang="en-US" b="1" dirty="0">
                <a:effectLst/>
              </a:rPr>
              <a:t>参数值分布计算不同参数</a:t>
            </a:r>
            <a:r>
              <a:rPr lang="zh-CN" altLang="en-US" dirty="0">
                <a:effectLst/>
              </a:rPr>
              <a:t>（即我们的例子中的特征维数）</a:t>
            </a:r>
            <a:r>
              <a:rPr lang="zh-CN" altLang="en-US" b="1" dirty="0">
                <a:effectLst/>
              </a:rPr>
              <a:t>的权重</a:t>
            </a:r>
            <a:r>
              <a:rPr lang="zh-CN" altLang="en-US" dirty="0">
                <a:effectLst/>
              </a:rPr>
              <a:t>。如果特征维的值在数据样本（即</a:t>
            </a:r>
            <a:r>
              <a:rPr lang="en-US" altLang="zh-CN" dirty="0">
                <a:effectLst/>
              </a:rPr>
              <a:t>POIs</a:t>
            </a:r>
            <a:r>
              <a:rPr lang="zh-CN" altLang="en-US" dirty="0">
                <a:effectLst/>
              </a:rPr>
              <a:t>）之间</a:t>
            </a:r>
            <a:r>
              <a:rPr lang="zh-CN" altLang="en-US" b="1" dirty="0">
                <a:effectLst/>
              </a:rPr>
              <a:t>差异很大，则认为特征维是重要的。</a:t>
            </a:r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      </a:t>
            </a:r>
            <a:r>
              <a:rPr lang="en-US" altLang="zh-CN" dirty="0">
                <a:effectLst/>
              </a:rPr>
              <a:t>n*d</a:t>
            </a:r>
            <a:r>
              <a:rPr lang="zh-CN" altLang="en-US" dirty="0">
                <a:effectLst/>
              </a:rPr>
              <a:t>的决策矩阵</a:t>
            </a:r>
            <a:r>
              <a:rPr lang="en-US" altLang="zh-CN" dirty="0">
                <a:effectLst/>
              </a:rPr>
              <a:t>M</a:t>
            </a:r>
            <a:r>
              <a:rPr lang="zh-CN" altLang="en-US" dirty="0">
                <a:effectLst/>
              </a:rPr>
              <a:t>，</a:t>
            </a:r>
            <a:r>
              <a:rPr lang="en-US" altLang="zh-CN" dirty="0" err="1">
                <a:effectLst/>
              </a:rPr>
              <a:t>Mij</a:t>
            </a:r>
            <a:r>
              <a:rPr lang="zh-CN" altLang="en-US" dirty="0">
                <a:effectLst/>
              </a:rPr>
              <a:t>就是第</a:t>
            </a:r>
            <a:r>
              <a:rPr lang="en-US" altLang="zh-CN" dirty="0">
                <a:effectLst/>
              </a:rPr>
              <a:t>j</a:t>
            </a:r>
            <a:r>
              <a:rPr lang="zh-CN" altLang="en-US" dirty="0">
                <a:effectLst/>
              </a:rPr>
              <a:t>个特征维中第</a:t>
            </a:r>
            <a:r>
              <a:rPr lang="en-US" altLang="zh-CN" dirty="0" err="1">
                <a:effectLst/>
              </a:rPr>
              <a:t>i</a:t>
            </a:r>
            <a:r>
              <a:rPr lang="zh-CN" altLang="en-US" dirty="0">
                <a:effectLst/>
              </a:rPr>
              <a:t>个</a:t>
            </a:r>
            <a:r>
              <a:rPr lang="en-US" altLang="zh-CN" dirty="0">
                <a:effectLst/>
              </a:rPr>
              <a:t>POI</a:t>
            </a:r>
            <a:r>
              <a:rPr lang="zh-CN" altLang="en-US" dirty="0">
                <a:effectLst/>
              </a:rPr>
              <a:t>的值。</a:t>
            </a:r>
            <a:r>
              <a:rPr lang="en-US" altLang="zh-CN" dirty="0">
                <a:effectLst/>
              </a:rPr>
              <a:t>d=2</a:t>
            </a:r>
            <a:r>
              <a:rPr lang="zh-CN" altLang="en-US" dirty="0">
                <a:effectLst/>
              </a:rPr>
              <a:t>，高度和大小。</a:t>
            </a:r>
          </a:p>
          <a:p>
            <a:r>
              <a:rPr lang="zh-CN" altLang="en-US" dirty="0">
                <a:effectLst/>
              </a:rPr>
              <a:t>    </a:t>
            </a:r>
            <a:r>
              <a:rPr lang="zh-CN" altLang="en-US" b="1" dirty="0">
                <a:effectLst/>
              </a:rPr>
              <a:t>  最小最大尺度对</a:t>
            </a:r>
            <a:r>
              <a:rPr lang="en-US" altLang="zh-CN" b="1" dirty="0" err="1">
                <a:effectLst/>
              </a:rPr>
              <a:t>Mij</a:t>
            </a:r>
            <a:r>
              <a:rPr lang="zh-CN" altLang="en-US" b="1" dirty="0">
                <a:effectLst/>
              </a:rPr>
              <a:t>进行归一化。因为不同的特征维度可能有不同的尺度</a:t>
            </a:r>
            <a:endParaRPr lang="en-US" altLang="zh-CN" b="1" dirty="0">
              <a:effectLst/>
            </a:endParaRPr>
          </a:p>
          <a:p>
            <a:r>
              <a:rPr lang="zh-CN" altLang="en-US" dirty="0">
                <a:effectLst/>
              </a:rPr>
              <a:t>然后计算熵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最后根据这个熵来计算特征值权重。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634212-A9A7-4B0A-843A-3259CA5895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进行完正负样本的生成后，那么就进入网络训练了。</a:t>
            </a:r>
            <a:endParaRPr lang="en-US" altLang="zh-CN" dirty="0"/>
          </a:p>
          <a:p>
            <a:r>
              <a:rPr lang="zh-CN" altLang="en-US" dirty="0"/>
              <a:t>将三个样本分别传入</a:t>
            </a:r>
            <a:r>
              <a:rPr lang="en-US" altLang="zh-CN" dirty="0"/>
              <a:t>MPGCN</a:t>
            </a:r>
            <a:r>
              <a:rPr lang="zh-CN" altLang="en-US" dirty="0"/>
              <a:t>生成区域图的</a:t>
            </a:r>
            <a:r>
              <a:rPr lang="en-US" altLang="zh-CN" dirty="0"/>
              <a:t>embedding</a:t>
            </a:r>
            <a:r>
              <a:rPr lang="zh-CN" altLang="en-US" dirty="0"/>
              <a:t>。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MPGCN</a:t>
            </a:r>
            <a:r>
              <a:rPr lang="zh-CN" altLang="en-US" dirty="0"/>
              <a:t>是是一个</a:t>
            </a:r>
            <a:r>
              <a:rPr lang="en-US" altLang="zh-CN" dirty="0"/>
              <a:t>GCN</a:t>
            </a:r>
            <a:r>
              <a:rPr lang="zh-CN" altLang="en-US" dirty="0"/>
              <a:t>的变体。</a:t>
            </a:r>
            <a:endParaRPr lang="en-US" altLang="zh-CN" dirty="0"/>
          </a:p>
          <a:p>
            <a:r>
              <a:rPr lang="en-US" altLang="zh-CN" dirty="0"/>
              <a:t>MPGCN</a:t>
            </a:r>
            <a:r>
              <a:rPr lang="zh-CN" altLang="en-US" dirty="0"/>
              <a:t>有上下两个分支。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上分支用两个</a:t>
            </a:r>
            <a:r>
              <a:rPr lang="en-US" altLang="zh-CN" dirty="0"/>
              <a:t>Multi-R GCN</a:t>
            </a:r>
            <a:r>
              <a:rPr lang="zh-CN" altLang="en-US" dirty="0"/>
              <a:t>块来学习节点的嵌入。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MPGCN</a:t>
            </a:r>
            <a:r>
              <a:rPr lang="zh-CN" altLang="en-US" dirty="0"/>
              <a:t>的下一个分支使用另外两个</a:t>
            </a:r>
            <a:r>
              <a:rPr lang="en-US" altLang="zh-CN" dirty="0" err="1"/>
              <a:t>MultiR</a:t>
            </a:r>
            <a:r>
              <a:rPr lang="en-US" altLang="zh-CN" dirty="0"/>
              <a:t> GCN</a:t>
            </a:r>
            <a:r>
              <a:rPr lang="zh-CN" altLang="en-US" dirty="0"/>
              <a:t>块来学习输入图的分配矩阵。学习到的分配矩阵用于选择要输入到下一个模型组件中的节点，即一个全连接（</a:t>
            </a:r>
            <a:r>
              <a:rPr lang="en-US" altLang="zh-CN" dirty="0"/>
              <a:t>FC</a:t>
            </a:r>
            <a:r>
              <a:rPr lang="zh-CN" altLang="en-US" dirty="0"/>
              <a:t>）层。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分配矩阵有三列，每列只有一个元素为</a:t>
            </a:r>
            <a:r>
              <a:rPr lang="en-US" altLang="zh-CN" dirty="0"/>
              <a:t>1</a:t>
            </a:r>
            <a:r>
              <a:rPr lang="zh-CN" altLang="en-US" dirty="0"/>
              <a:t>，而其他所有元素都是</a:t>
            </a:r>
            <a:r>
              <a:rPr lang="en-US" altLang="zh-CN" dirty="0"/>
              <a:t>0</a:t>
            </a:r>
            <a:r>
              <a:rPr lang="zh-CN" altLang="en-US" dirty="0"/>
              <a:t>。这个较低的分支学习了从输入图中保留更有代表性的</a:t>
            </a:r>
            <a:r>
              <a:rPr lang="en-US" altLang="zh-CN" dirty="0"/>
              <a:t>poi</a:t>
            </a:r>
            <a:r>
              <a:rPr lang="zh-CN" altLang="en-US" dirty="0"/>
              <a:t>（即，学习</a:t>
            </a:r>
            <a:r>
              <a:rPr lang="en-US" altLang="zh-CN" dirty="0"/>
              <a:t>poi</a:t>
            </a:r>
            <a:r>
              <a:rPr lang="zh-CN" altLang="en-US" dirty="0"/>
              <a:t>之间的相对重要性）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Multi-R GCN</a:t>
            </a:r>
            <a:r>
              <a:rPr lang="zh-CN" altLang="en-US" dirty="0"/>
              <a:t>块不是对</a:t>
            </a:r>
            <a:r>
              <a:rPr lang="en-US" altLang="zh-CN" dirty="0"/>
              <a:t>POI</a:t>
            </a:r>
            <a:r>
              <a:rPr lang="zh-CN" altLang="en-US" dirty="0"/>
              <a:t>的所有邻居取平均，而是从具有不同关系的邻居（即不同的道路网络距离类别）分别执行消息传递，并将加权和作为节点</a:t>
            </a:r>
            <a:r>
              <a:rPr lang="en-US" altLang="zh-CN" dirty="0" err="1"/>
              <a:t>i</a:t>
            </a:r>
            <a:r>
              <a:rPr lang="zh-CN" altLang="en-US" dirty="0"/>
              <a:t>的新嵌入。其中，</a:t>
            </a:r>
            <a:r>
              <a:rPr lang="en-US" altLang="zh-CN" dirty="0"/>
              <a:t>Φ</a:t>
            </a:r>
            <a:r>
              <a:rPr lang="zh-CN" altLang="en-US" dirty="0"/>
              <a:t>表示节点</a:t>
            </a:r>
            <a:r>
              <a:rPr lang="en-US" altLang="zh-CN" dirty="0" err="1"/>
              <a:t>i</a:t>
            </a:r>
            <a:r>
              <a:rPr lang="zh-CN" altLang="en-US" dirty="0"/>
              <a:t>的邻居所属于的不同道路网络距离类别的集合。</a:t>
            </a:r>
            <a:r>
              <a:rPr lang="en-US" altLang="zh-CN" dirty="0"/>
              <a:t>Ni</a:t>
            </a:r>
            <a:r>
              <a:rPr lang="zh-CN" altLang="en-US" dirty="0"/>
              <a:t>，</a:t>
            </a:r>
            <a:r>
              <a:rPr lang="en-US" altLang="zh-CN" dirty="0"/>
              <a:t>ϕ</a:t>
            </a:r>
            <a:r>
              <a:rPr lang="zh-CN" altLang="en-US" dirty="0"/>
              <a:t>表示类别</a:t>
            </a:r>
            <a:r>
              <a:rPr lang="en-US" altLang="zh-CN" dirty="0"/>
              <a:t>ϕ</a:t>
            </a:r>
            <a:r>
              <a:rPr lang="zh-CN" altLang="en-US" dirty="0"/>
              <a:t>中的邻域，</a:t>
            </a:r>
            <a:r>
              <a:rPr lang="en-US" altLang="zh-CN" dirty="0" err="1"/>
              <a:t>Wϕ</a:t>
            </a:r>
            <a:r>
              <a:rPr lang="zh-CN" altLang="en-US" dirty="0"/>
              <a:t>表示</a:t>
            </a:r>
            <a:r>
              <a:rPr lang="en-US" altLang="zh-CN" dirty="0"/>
              <a:t>ϕ</a:t>
            </a:r>
            <a:r>
              <a:rPr lang="zh-CN" altLang="en-US" dirty="0"/>
              <a:t>的权值，</a:t>
            </a:r>
            <a:r>
              <a:rPr lang="en-US" altLang="zh-CN" dirty="0"/>
              <a:t>hg</a:t>
            </a:r>
            <a:r>
              <a:rPr lang="zh-CN" altLang="en-US" dirty="0"/>
              <a:t>表示节点</a:t>
            </a:r>
            <a:r>
              <a:rPr lang="en-US" altLang="zh-CN" dirty="0" err="1"/>
              <a:t>i</a:t>
            </a:r>
            <a:r>
              <a:rPr lang="zh-CN" altLang="en-US" dirty="0"/>
              <a:t>的邻域</a:t>
            </a:r>
            <a:r>
              <a:rPr lang="en-US" altLang="zh-CN" dirty="0"/>
              <a:t>g</a:t>
            </a:r>
            <a:r>
              <a:rPr lang="zh-CN" altLang="en-US" dirty="0"/>
              <a:t>的特征向量。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634212-A9A7-4B0A-843A-3259CA5895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然后将学习到的三个</a:t>
            </a:r>
            <a:r>
              <a:rPr lang="en-US" altLang="zh-CN" dirty="0"/>
              <a:t>embedding</a:t>
            </a:r>
            <a:r>
              <a:rPr lang="zh-CN" altLang="en-US" dirty="0"/>
              <a:t>传入之前提到的</a:t>
            </a:r>
            <a:r>
              <a:rPr lang="en-US" altLang="zh-CN" dirty="0"/>
              <a:t>Triplet Loss</a:t>
            </a:r>
            <a:r>
              <a:rPr lang="zh-CN" altLang="en-US" dirty="0"/>
              <a:t>中计算</a:t>
            </a:r>
            <a:r>
              <a:rPr lang="en-US" altLang="zh-CN" dirty="0"/>
              <a:t>loss</a:t>
            </a:r>
            <a:r>
              <a:rPr lang="zh-CN" altLang="en-US" dirty="0"/>
              <a:t>。整个模型就是这样。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接下来是实验部分。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区域相似性学习提供了一种将从已知区域获得的知识转移到新的（或未知的）区域的方法</a:t>
            </a:r>
            <a:r>
              <a:rPr lang="zh-CN" altLang="en-US" dirty="0"/>
              <a:t>。我们可以将从熟悉的区域获得的知识应用到一个陌生的区域上。</a:t>
            </a:r>
          </a:p>
          <a:p>
            <a:r>
              <a:rPr lang="zh-CN" altLang="en-US" dirty="0"/>
              <a:t>区域相似性学习可以用在</a:t>
            </a:r>
            <a:r>
              <a:rPr lang="zh-CN" altLang="en-US" b="1" dirty="0"/>
              <a:t>POI/Region 的推荐、城市规划</a:t>
            </a:r>
            <a:r>
              <a:rPr lang="zh-CN" altLang="en-US" dirty="0"/>
              <a:t>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左图所示，相似区域可以用于商业选址。我原来在太阳城开了一家老北京涮肉店，并且收益不错。我想继续扩张我的店铺，增加新店，那么新店应该选在什么地方呢？通过相似区域搜索，我们可以在城市里面发现另一个与原来那家店地址相似的一个区域。如文鼎广场，这里和店地址相似，靠近地铁站，有大型商业广场，同时附近有居民区。那么我在新店可以用我老店的营销策略等，能够增加我开新店的成功率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如右图所示，相似区域还可以用于住宅选址。在进行住宅搬迁的时候，我想搬家的地方希望与原来的地方相似，比如家附近有绿化区、湖泊或河流之类的，这样地新环境能够使我更好地融入，更好地生活。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本文实验是在纽约上进行的，选择的区域是红色高亮部分。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实验对比的</a:t>
            </a:r>
            <a:r>
              <a:rPr lang="en-US" altLang="zh-CN" dirty="0"/>
              <a:t>baseline</a:t>
            </a:r>
            <a:r>
              <a:rPr lang="zh-CN" altLang="en-US" dirty="0"/>
              <a:t>是入</a:t>
            </a:r>
            <a:r>
              <a:rPr lang="en-US" altLang="zh-CN" dirty="0"/>
              <a:t>PPT</a:t>
            </a:r>
            <a:r>
              <a:rPr lang="zh-CN" altLang="en-US" dirty="0"/>
              <a:t>所示的几个模型。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本文还进行了入</a:t>
            </a:r>
            <a:r>
              <a:rPr lang="en-US" altLang="zh-CN" dirty="0"/>
              <a:t>PPT</a:t>
            </a:r>
            <a:r>
              <a:rPr lang="zh-CN" altLang="en-US" dirty="0"/>
              <a:t>所示的消融实验。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有效性的评价指标</a:t>
            </a:r>
            <a:r>
              <a:rPr lang="en-US" altLang="zh-CN" dirty="0"/>
              <a:t>MRR</a:t>
            </a:r>
            <a:r>
              <a:rPr lang="zh-CN" altLang="en-US" dirty="0"/>
              <a:t>和</a:t>
            </a:r>
            <a:r>
              <a:rPr lang="en-US" altLang="zh-CN" dirty="0" err="1"/>
              <a:t>HR@k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634212-A9A7-4B0A-843A-3259CA5895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区域相似性学习提供了一种将从已知区域获得的知识转移到新的（或未知的）区域的方法</a:t>
            </a:r>
            <a:r>
              <a:rPr lang="zh-CN" altLang="en-US" dirty="0"/>
              <a:t>。我们可以将从熟悉的区域获得的知识应用到一个陌生的区域上。</a:t>
            </a:r>
          </a:p>
          <a:p>
            <a:r>
              <a:rPr lang="zh-CN" altLang="en-US" dirty="0"/>
              <a:t>区域相似性学习可以用在</a:t>
            </a:r>
            <a:r>
              <a:rPr lang="zh-CN" altLang="en-US" b="1" dirty="0"/>
              <a:t>POI/Region 的推荐、城市规划</a:t>
            </a:r>
            <a:r>
              <a:rPr lang="zh-CN" altLang="en-US" dirty="0"/>
              <a:t>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池化数</a:t>
            </a:r>
            <a:r>
              <a:rPr lang="en-US" altLang="zh-CN" dirty="0" err="1"/>
              <a:t>Pnum</a:t>
            </a:r>
            <a:r>
              <a:rPr lang="zh-CN" altLang="en-US" dirty="0"/>
              <a:t>表示在</a:t>
            </a:r>
            <a:r>
              <a:rPr lang="en-US" altLang="zh-CN" dirty="0"/>
              <a:t>MPGCN</a:t>
            </a:r>
            <a:r>
              <a:rPr lang="zh-CN" altLang="en-US" dirty="0"/>
              <a:t>模型中保留的节点数。我们将</a:t>
            </a:r>
            <a:r>
              <a:rPr lang="en-US" altLang="zh-CN" dirty="0" err="1"/>
              <a:t>Pnum</a:t>
            </a:r>
            <a:r>
              <a:rPr lang="zh-CN" altLang="en-US" dirty="0"/>
              <a:t>的值从</a:t>
            </a:r>
            <a:r>
              <a:rPr lang="en-US" altLang="zh-CN" dirty="0"/>
              <a:t>10</a:t>
            </a:r>
            <a:r>
              <a:rPr lang="zh-CN" altLang="en-US" dirty="0"/>
              <a:t>变化到</a:t>
            </a:r>
            <a:r>
              <a:rPr lang="en-US" altLang="zh-CN" dirty="0"/>
              <a:t>50</a:t>
            </a:r>
            <a:r>
              <a:rPr lang="zh-CN" altLang="en-US" dirty="0"/>
              <a:t>，并将结果总结在表</a:t>
            </a:r>
            <a:r>
              <a:rPr lang="en-US" altLang="zh-CN" dirty="0"/>
              <a:t>4</a:t>
            </a:r>
            <a:r>
              <a:rPr lang="zh-CN" altLang="en-US" dirty="0"/>
              <a:t>中。我们将</a:t>
            </a:r>
            <a:r>
              <a:rPr lang="en-US" altLang="zh-CN" dirty="0"/>
              <a:t>50</a:t>
            </a:r>
            <a:r>
              <a:rPr lang="zh-CN" altLang="en-US" dirty="0"/>
              <a:t>设置为上界，因为在我们收集的数据集中，一个图中的平均节点数在</a:t>
            </a:r>
            <a:r>
              <a:rPr lang="en-US" altLang="zh-CN" dirty="0"/>
              <a:t>50</a:t>
            </a:r>
            <a:r>
              <a:rPr lang="zh-CN" altLang="en-US" dirty="0"/>
              <a:t>到</a:t>
            </a:r>
            <a:r>
              <a:rPr lang="en-US" altLang="zh-CN" dirty="0"/>
              <a:t>60</a:t>
            </a:r>
            <a:r>
              <a:rPr lang="zh-CN" altLang="en-US" dirty="0"/>
              <a:t>之间。当</a:t>
            </a:r>
            <a:r>
              <a:rPr lang="en-US" altLang="zh-CN" dirty="0"/>
              <a:t>Pnum≥60</a:t>
            </a:r>
            <a:r>
              <a:rPr lang="zh-CN" altLang="en-US" dirty="0"/>
              <a:t>时，池化过程将无法捕获更重要的（即，具有代表性的）</a:t>
            </a:r>
            <a:r>
              <a:rPr lang="en-US" altLang="zh-CN" dirty="0"/>
              <a:t>poi</a:t>
            </a:r>
            <a:r>
              <a:rPr lang="zh-CN" altLang="en-US" dirty="0"/>
              <a:t>。我们观察到，当</a:t>
            </a:r>
            <a:r>
              <a:rPr lang="en-US" altLang="zh-CN" dirty="0" err="1"/>
              <a:t>Pnum</a:t>
            </a:r>
            <a:r>
              <a:rPr lang="zh-CN" altLang="en-US" dirty="0"/>
              <a:t>在</a:t>
            </a:r>
            <a:r>
              <a:rPr lang="en-US" altLang="zh-CN" dirty="0"/>
              <a:t>20</a:t>
            </a:r>
            <a:r>
              <a:rPr lang="zh-CN" altLang="en-US" dirty="0"/>
              <a:t>到</a:t>
            </a:r>
            <a:r>
              <a:rPr lang="en-US" altLang="zh-CN" dirty="0"/>
              <a:t>30</a:t>
            </a:r>
            <a:r>
              <a:rPr lang="zh-CN" altLang="en-US" dirty="0"/>
              <a:t>之间时，我们的模型获得了最好的性能，并且我们使用</a:t>
            </a:r>
            <a:r>
              <a:rPr lang="en-US" altLang="zh-CN" dirty="0"/>
              <a:t>25</a:t>
            </a:r>
            <a:r>
              <a:rPr lang="zh-CN" altLang="en-US" dirty="0"/>
              <a:t>作为默认设置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阈值</a:t>
            </a:r>
            <a:r>
              <a:rPr lang="en-US" altLang="zh-CN" dirty="0"/>
              <a:t>θ</a:t>
            </a:r>
            <a:r>
              <a:rPr lang="zh-CN" altLang="en-US" dirty="0"/>
              <a:t>决定了</a:t>
            </a:r>
            <a:r>
              <a:rPr lang="en-US" altLang="zh-CN" dirty="0"/>
              <a:t>C-MPGCN</a:t>
            </a:r>
            <a:r>
              <a:rPr lang="zh-CN" altLang="en-US" dirty="0"/>
              <a:t>在聚合中考虑的相邻</a:t>
            </a:r>
            <a:r>
              <a:rPr lang="en-US" altLang="zh-CN" dirty="0"/>
              <a:t>POIs</a:t>
            </a:r>
            <a:r>
              <a:rPr lang="zh-CN" altLang="en-US" dirty="0"/>
              <a:t>。通过实验观察到当</a:t>
            </a:r>
            <a:r>
              <a:rPr lang="en-US" altLang="zh-CN" dirty="0"/>
              <a:t>θ</a:t>
            </a:r>
            <a:r>
              <a:rPr lang="zh-CN" altLang="en-US" dirty="0"/>
              <a:t>为</a:t>
            </a:r>
            <a:r>
              <a:rPr lang="en-US" altLang="zh-CN" dirty="0"/>
              <a:t>400</a:t>
            </a:r>
            <a:r>
              <a:rPr lang="zh-CN" altLang="en-US" dirty="0"/>
              <a:t>时，我们的模型达到了最好的性能。较大的</a:t>
            </a:r>
            <a:r>
              <a:rPr lang="en-US" altLang="zh-CN" dirty="0"/>
              <a:t>θ</a:t>
            </a:r>
            <a:r>
              <a:rPr lang="zh-CN" altLang="en-US" dirty="0"/>
              <a:t>会对模型的性能产生负面影响，因为每个节点都有太多的邻居。在消息传递过程中，不同的节点从相似的节点集合中聚合信息，得到相似的节点表示，这将导致过平滑问题</a:t>
            </a:r>
            <a:r>
              <a:rPr lang="en-US" altLang="zh-CN" dirty="0"/>
              <a:t>[48]</a:t>
            </a:r>
            <a:r>
              <a:rPr lang="zh-CN" altLang="en-US" dirty="0"/>
              <a:t>。一个小的</a:t>
            </a:r>
            <a:r>
              <a:rPr lang="en-US" altLang="zh-CN" dirty="0"/>
              <a:t>θ</a:t>
            </a:r>
            <a:r>
              <a:rPr lang="zh-CN" altLang="en-US" dirty="0"/>
              <a:t>也会降低模型的性能，因为需要考虑的邻居太少，甚至没有邻居，这样从消息传递中获得的信息就很少了。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一个小的</a:t>
            </a:r>
            <a:r>
              <a:rPr lang="en-US" altLang="zh-CN" dirty="0"/>
              <a:t>γ</a:t>
            </a:r>
            <a:r>
              <a:rPr lang="zh-CN" altLang="en-US" dirty="0"/>
              <a:t>导致每个区域内很少的</a:t>
            </a:r>
            <a:r>
              <a:rPr lang="en-US" altLang="zh-CN" dirty="0"/>
              <a:t>POIs</a:t>
            </a:r>
            <a:r>
              <a:rPr lang="zh-CN" altLang="en-US" dirty="0"/>
              <a:t>。在这种情况下，基于</a:t>
            </a:r>
            <a:r>
              <a:rPr lang="en-US" altLang="zh-CN" dirty="0"/>
              <a:t>SGED</a:t>
            </a:r>
            <a:r>
              <a:rPr lang="zh-CN" altLang="en-US" dirty="0"/>
              <a:t>的算法生成的负区域可能与原始图有很大的不同，因此包含的需要学习的信息较少。另一方面，一个较大的</a:t>
            </a:r>
            <a:r>
              <a:rPr lang="en-US" altLang="zh-CN" dirty="0"/>
              <a:t>γ</a:t>
            </a:r>
            <a:r>
              <a:rPr lang="zh-CN" altLang="en-US" dirty="0"/>
              <a:t>导致许多来自不同类别的</a:t>
            </a:r>
            <a:r>
              <a:rPr lang="en-US" altLang="zh-CN" dirty="0"/>
              <a:t>poi</a:t>
            </a:r>
            <a:r>
              <a:rPr lang="zh-CN" altLang="en-US" dirty="0"/>
              <a:t>居住在每个区域。在这种情况下，这些区域可能更难以区分，因为许多区域包含来自各种类别的</a:t>
            </a:r>
            <a:r>
              <a:rPr lang="en-US" altLang="zh-CN" dirty="0"/>
              <a:t>poi</a:t>
            </a:r>
            <a:r>
              <a:rPr lang="zh-CN" altLang="en-US" dirty="0"/>
              <a:t>。为了进行模型训练和测试，我们将</a:t>
            </a:r>
            <a:r>
              <a:rPr lang="en-US" altLang="zh-CN" dirty="0"/>
              <a:t>γ</a:t>
            </a:r>
            <a:r>
              <a:rPr lang="zh-CN" altLang="en-US" dirty="0"/>
              <a:t>的值从</a:t>
            </a:r>
            <a:r>
              <a:rPr lang="en-US" altLang="zh-CN" dirty="0"/>
              <a:t>0.5 km</a:t>
            </a:r>
            <a:r>
              <a:rPr lang="zh-CN" altLang="en-US" dirty="0"/>
              <a:t>变化到</a:t>
            </a:r>
            <a:r>
              <a:rPr lang="en-US" altLang="zh-CN" dirty="0"/>
              <a:t>2 km</a:t>
            </a:r>
            <a:r>
              <a:rPr lang="zh-CN" altLang="en-US" dirty="0"/>
              <a:t>，并在表</a:t>
            </a:r>
            <a:r>
              <a:rPr lang="en-US" altLang="zh-CN" dirty="0"/>
              <a:t>6</a:t>
            </a:r>
            <a:r>
              <a:rPr lang="zh-CN" altLang="en-US" dirty="0"/>
              <a:t>中总结了</a:t>
            </a:r>
            <a:r>
              <a:rPr lang="en-US" altLang="zh-CN" dirty="0"/>
              <a:t>200</a:t>
            </a:r>
            <a:r>
              <a:rPr lang="zh-CN" altLang="en-US" dirty="0"/>
              <a:t>个训练时期后的结果，批处理大小为</a:t>
            </a:r>
            <a:r>
              <a:rPr lang="en-US" altLang="zh-CN" dirty="0"/>
              <a:t>45</a:t>
            </a:r>
            <a:r>
              <a:rPr lang="zh-CN" altLang="en-US" dirty="0"/>
              <a:t>。我们观察到，当</a:t>
            </a:r>
            <a:r>
              <a:rPr lang="en-US" altLang="zh-CN" dirty="0"/>
              <a:t>γ</a:t>
            </a:r>
            <a:r>
              <a:rPr lang="zh-CN" altLang="en-US" dirty="0"/>
              <a:t>从</a:t>
            </a:r>
            <a:r>
              <a:rPr lang="en-US" altLang="zh-CN" dirty="0"/>
              <a:t>0.5 km</a:t>
            </a:r>
            <a:r>
              <a:rPr lang="zh-CN" altLang="en-US" dirty="0"/>
              <a:t>增加到</a:t>
            </a:r>
            <a:r>
              <a:rPr lang="en-US" altLang="zh-CN" dirty="0"/>
              <a:t>1 km</a:t>
            </a:r>
            <a:r>
              <a:rPr lang="zh-CN" altLang="en-US" dirty="0"/>
              <a:t>时，我们的模型的性能有所提高。当</a:t>
            </a:r>
            <a:r>
              <a:rPr lang="en-US" altLang="zh-CN" dirty="0"/>
              <a:t>γ</a:t>
            </a:r>
            <a:r>
              <a:rPr lang="zh-CN" altLang="en-US" dirty="0"/>
              <a:t>持续增加并超过</a:t>
            </a:r>
            <a:r>
              <a:rPr lang="en-US" altLang="zh-CN" dirty="0"/>
              <a:t>1.5 km</a:t>
            </a:r>
            <a:r>
              <a:rPr lang="zh-CN" altLang="en-US" dirty="0"/>
              <a:t>时，模型的性能就会下降。这些结果与我们上面的分析结果一致。因此，我们使用了</a:t>
            </a:r>
            <a:r>
              <a:rPr lang="en-US" altLang="zh-CN" dirty="0"/>
              <a:t>γ = 1 km</a:t>
            </a:r>
            <a:r>
              <a:rPr lang="zh-CN" altLang="en-US" dirty="0"/>
              <a:t>作为我们的默认设置。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SVSM</a:t>
            </a:r>
            <a:r>
              <a:rPr lang="zh-CN" altLang="en-US" dirty="0"/>
              <a:t>没有一个训练时间，因为它比较了两个区域的特征向量的欧氏距离。在其他模型中，</a:t>
            </a:r>
            <a:r>
              <a:rPr lang="en-US" altLang="zh-CN" dirty="0"/>
              <a:t>MVURE</a:t>
            </a:r>
            <a:r>
              <a:rPr lang="zh-CN" altLang="en-US" dirty="0"/>
              <a:t>由于其模型结构简单，其训练时间复杂度最低。</a:t>
            </a:r>
            <a:r>
              <a:rPr lang="en-US" altLang="zh-CN" dirty="0"/>
              <a:t>C-MPGCN</a:t>
            </a:r>
            <a:r>
              <a:rPr lang="zh-CN" altLang="en-US" dirty="0"/>
              <a:t>的训练时间与三重态、</a:t>
            </a:r>
            <a:r>
              <a:rPr lang="en-US" altLang="zh-CN" dirty="0" err="1"/>
              <a:t>CntrCNN</a:t>
            </a:r>
            <a:r>
              <a:rPr lang="zh-CN" altLang="en-US" dirty="0"/>
              <a:t>和</a:t>
            </a:r>
            <a:r>
              <a:rPr lang="en-US" altLang="zh-CN" dirty="0" err="1"/>
              <a:t>GraphSim</a:t>
            </a:r>
            <a:r>
              <a:rPr lang="zh-CN" altLang="en-US" dirty="0"/>
              <a:t>的训练时间相同，即所有四个模型都可以在一批处理上训练大约</a:t>
            </a:r>
            <a:r>
              <a:rPr lang="en-US" altLang="zh-CN" dirty="0"/>
              <a:t>6</a:t>
            </a:r>
            <a:r>
              <a:rPr lang="zh-CN" altLang="en-US" dirty="0"/>
              <a:t>秒。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在旧金山选择一个</a:t>
            </a:r>
            <a:r>
              <a:rPr lang="en-US" altLang="zh-CN" dirty="0"/>
              <a:t>POI</a:t>
            </a:r>
            <a:r>
              <a:rPr lang="zh-CN" altLang="en-US" dirty="0"/>
              <a:t>，并裁剪一个在</a:t>
            </a:r>
            <a:r>
              <a:rPr lang="en-US" altLang="zh-CN" dirty="0"/>
              <a:t>POI</a:t>
            </a:r>
            <a:r>
              <a:rPr lang="zh-CN" altLang="en-US" dirty="0"/>
              <a:t>周围半径为</a:t>
            </a:r>
            <a:r>
              <a:rPr lang="en-US" altLang="zh-CN" dirty="0"/>
              <a:t>1</a:t>
            </a:r>
            <a:r>
              <a:rPr lang="zh-CN" altLang="en-US" dirty="0"/>
              <a:t>公里的查询区域</a:t>
            </a:r>
            <a:r>
              <a:rPr lang="en-US" altLang="zh-CN" dirty="0"/>
              <a:t>r</a:t>
            </a:r>
            <a:r>
              <a:rPr lang="zh-CN" altLang="en-US" dirty="0"/>
              <a:t>，用图</a:t>
            </a:r>
            <a:r>
              <a:rPr lang="en-US" altLang="zh-CN" dirty="0"/>
              <a:t>6</a:t>
            </a:r>
            <a:r>
              <a:rPr lang="zh-CN" altLang="en-US" dirty="0"/>
              <a:t>中的红圈区域表示。训练的模型（包括我们的</a:t>
            </a:r>
            <a:r>
              <a:rPr lang="en-US" altLang="zh-CN" dirty="0"/>
              <a:t>C-MPGCN</a:t>
            </a:r>
            <a:r>
              <a:rPr lang="zh-CN" altLang="en-US" dirty="0"/>
              <a:t>、</a:t>
            </a:r>
            <a:r>
              <a:rPr lang="en-US" altLang="zh-CN" dirty="0" err="1"/>
              <a:t>CntrCNN</a:t>
            </a:r>
            <a:r>
              <a:rPr lang="zh-CN" altLang="en-US" dirty="0"/>
              <a:t>、三重联体和</a:t>
            </a:r>
            <a:r>
              <a:rPr lang="en-US" altLang="zh-CN" dirty="0"/>
              <a:t>SVSM</a:t>
            </a:r>
            <a:r>
              <a:rPr lang="zh-CN" altLang="en-US" dirty="0"/>
              <a:t>）然后搜索旧金山的区域，找到与</a:t>
            </a:r>
            <a:r>
              <a:rPr lang="en-US" altLang="zh-CN" dirty="0"/>
              <a:t>r</a:t>
            </a:r>
            <a:r>
              <a:rPr lang="zh-CN" altLang="en-US" dirty="0"/>
              <a:t>相似而没有重叠的区域。图</a:t>
            </a:r>
            <a:r>
              <a:rPr lang="en-US" altLang="zh-CN" dirty="0"/>
              <a:t>6a</a:t>
            </a:r>
            <a:r>
              <a:rPr lang="zh-CN" altLang="en-US" dirty="0"/>
              <a:t>分别显示了</a:t>
            </a:r>
            <a:r>
              <a:rPr lang="en-US" altLang="zh-CN" dirty="0"/>
              <a:t>C-MPGCN</a:t>
            </a:r>
            <a:r>
              <a:rPr lang="zh-CN" altLang="en-US" dirty="0"/>
              <a:t>（灰色）、</a:t>
            </a:r>
            <a:r>
              <a:rPr lang="en-US" altLang="zh-CN" dirty="0" err="1"/>
              <a:t>CntrCNN</a:t>
            </a:r>
            <a:r>
              <a:rPr lang="zh-CN" altLang="en-US" dirty="0"/>
              <a:t>（橙色）、三联体（紫色）和</a:t>
            </a:r>
            <a:r>
              <a:rPr lang="en-US" altLang="zh-CN" dirty="0"/>
              <a:t>SVSM</a:t>
            </a:r>
            <a:r>
              <a:rPr lang="zh-CN" altLang="en-US" dirty="0"/>
              <a:t>（蓝色）识别出的前</a:t>
            </a:r>
            <a:r>
              <a:rPr lang="en-US" altLang="zh-CN" dirty="0"/>
              <a:t>3</a:t>
            </a:r>
            <a:r>
              <a:rPr lang="zh-CN" altLang="en-US" dirty="0"/>
              <a:t>个相似区域。”“表示</a:t>
            </a:r>
            <a:r>
              <a:rPr lang="en-US" altLang="zh-CN" dirty="0"/>
              <a:t>C-MPGCN</a:t>
            </a:r>
            <a:r>
              <a:rPr lang="zh-CN" altLang="en-US" dirty="0"/>
              <a:t>和</a:t>
            </a:r>
            <a:r>
              <a:rPr lang="en-US" altLang="zh-CN" dirty="0" err="1"/>
              <a:t>CntrCNN</a:t>
            </a:r>
            <a:r>
              <a:rPr lang="zh-CN" altLang="en-US" dirty="0"/>
              <a:t>都共享该区域。图</a:t>
            </a:r>
            <a:r>
              <a:rPr lang="en-US" altLang="zh-CN" dirty="0"/>
              <a:t>6b</a:t>
            </a:r>
            <a:r>
              <a:rPr lang="zh-CN" altLang="en-US" dirty="0"/>
              <a:t>到图</a:t>
            </a:r>
            <a:r>
              <a:rPr lang="en-US" altLang="zh-CN" dirty="0"/>
              <a:t>6d</a:t>
            </a:r>
            <a:r>
              <a:rPr lang="zh-CN" altLang="en-US" dirty="0"/>
              <a:t>显示了旧金山的酒店、汽车闯入事件</a:t>
            </a:r>
            <a:r>
              <a:rPr lang="en-US" altLang="zh-CN" dirty="0"/>
              <a:t>4</a:t>
            </a:r>
            <a:r>
              <a:rPr lang="zh-CN" altLang="en-US" dirty="0"/>
              <a:t>和推特使用情况</a:t>
            </a:r>
            <a:r>
              <a:rPr lang="en-US" altLang="zh-CN" dirty="0"/>
              <a:t>5</a:t>
            </a:r>
            <a:r>
              <a:rPr lang="zh-CN" altLang="en-US" dirty="0"/>
              <a:t>的分布情况，这些数据用于帮助对通过不同方法（</a:t>
            </a:r>
            <a:r>
              <a:rPr lang="en-US" altLang="zh-CN" dirty="0"/>
              <a:t>C-MPGCN</a:t>
            </a:r>
            <a:r>
              <a:rPr lang="zh-CN" altLang="en-US" dirty="0"/>
              <a:t>、</a:t>
            </a:r>
            <a:r>
              <a:rPr lang="en-US" altLang="zh-CN" dirty="0" err="1"/>
              <a:t>CntrCNN</a:t>
            </a:r>
            <a:r>
              <a:rPr lang="zh-CN" altLang="en-US" dirty="0"/>
              <a:t>、三重态和</a:t>
            </a:r>
            <a:r>
              <a:rPr lang="en-US" altLang="zh-CN" dirty="0"/>
              <a:t>SVSM</a:t>
            </a:r>
            <a:r>
              <a:rPr lang="zh-CN" altLang="en-US" dirty="0"/>
              <a:t>）识别的相似区域进行基准测试。我们可以看到，</a:t>
            </a:r>
            <a:r>
              <a:rPr lang="en-US" altLang="zh-CN" dirty="0"/>
              <a:t>C-MPGCN</a:t>
            </a:r>
            <a:r>
              <a:rPr lang="zh-CN" altLang="en-US" dirty="0"/>
              <a:t>识别出的相似区域是那些与图</a:t>
            </a:r>
            <a:r>
              <a:rPr lang="en-US" altLang="zh-CN" dirty="0"/>
              <a:t>6b</a:t>
            </a:r>
            <a:r>
              <a:rPr lang="zh-CN" altLang="en-US" dirty="0"/>
              <a:t>到图</a:t>
            </a:r>
            <a:r>
              <a:rPr lang="en-US" altLang="zh-CN" dirty="0"/>
              <a:t>6d</a:t>
            </a:r>
            <a:r>
              <a:rPr lang="zh-CN" altLang="en-US" dirty="0"/>
              <a:t>中的</a:t>
            </a:r>
            <a:r>
              <a:rPr lang="en-US" altLang="zh-CN" dirty="0"/>
              <a:t>r</a:t>
            </a:r>
            <a:r>
              <a:rPr lang="zh-CN" altLang="en-US" dirty="0"/>
              <a:t>具有更高相似性的区域。与基线方法相比，结果表明了所提出的</a:t>
            </a:r>
            <a:r>
              <a:rPr lang="en-US" altLang="zh-CN" dirty="0"/>
              <a:t>C-MPGCN</a:t>
            </a:r>
            <a:r>
              <a:rPr lang="zh-CN" altLang="en-US" dirty="0"/>
              <a:t>的有效性。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634212-A9A7-4B0A-843A-3259CA5895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如何进行区域的相似性表示呢？从</a:t>
            </a:r>
            <a:r>
              <a:rPr lang="en-US" altLang="zh-CN" dirty="0"/>
              <a:t>2010</a:t>
            </a:r>
            <a:r>
              <a:rPr lang="zh-CN" altLang="en-US" dirty="0"/>
              <a:t>年开始，就有学者开始研究如何进行区域的表示以及如何度量区域的相似性。</a:t>
            </a:r>
            <a:endParaRPr lang="en-US" altLang="zh-CN" dirty="0"/>
          </a:p>
          <a:p>
            <a:r>
              <a:rPr lang="en-US" altLang="zh-CN" dirty="0"/>
              <a:t>2010</a:t>
            </a:r>
            <a:r>
              <a:rPr lang="zh-CN" altLang="en-US" dirty="0"/>
              <a:t>年发表在</a:t>
            </a:r>
            <a:r>
              <a:rPr lang="en-US" altLang="zh-CN" dirty="0"/>
              <a:t>DSAA</a:t>
            </a:r>
            <a:r>
              <a:rPr lang="zh-CN" altLang="en-US" dirty="0"/>
              <a:t>的一篇论文来开了这个工作的序幕，他们将区域内每个</a:t>
            </a:r>
            <a:r>
              <a:rPr lang="en-US" altLang="zh-CN" dirty="0"/>
              <a:t>POI</a:t>
            </a:r>
            <a:r>
              <a:rPr lang="zh-CN" altLang="en-US" dirty="0"/>
              <a:t>与预先定义的五个参考点计算平均距离，然后通过比较两个区域间的距离大小，来判断区域是否相似。</a:t>
            </a:r>
            <a:endParaRPr lang="en-US" altLang="zh-CN" dirty="0"/>
          </a:p>
          <a:p>
            <a:r>
              <a:rPr lang="en-US" altLang="zh-CN" dirty="0"/>
              <a:t>2015</a:t>
            </a:r>
            <a:r>
              <a:rPr lang="zh-CN" altLang="en-US" dirty="0"/>
              <a:t>年发表在</a:t>
            </a:r>
            <a:r>
              <a:rPr lang="en-US" altLang="zh-CN" dirty="0"/>
              <a:t>ICWSM</a:t>
            </a:r>
            <a:r>
              <a:rPr lang="zh-CN" altLang="en-US" dirty="0"/>
              <a:t>的一篇论文提出，可以通过模型训练得到区域的矢量表示，然后计算矢量间的距离，来判断两个区域是否相似。</a:t>
            </a:r>
            <a:endParaRPr lang="en-US" altLang="zh-CN" dirty="0"/>
          </a:p>
          <a:p>
            <a:r>
              <a:rPr lang="en-US" altLang="zh-CN" dirty="0"/>
              <a:t>2016</a:t>
            </a:r>
            <a:r>
              <a:rPr lang="zh-CN" altLang="en-US" dirty="0"/>
              <a:t>年发表在</a:t>
            </a:r>
            <a:r>
              <a:rPr lang="en-US" altLang="zh-CN" dirty="0"/>
              <a:t>KDD</a:t>
            </a:r>
            <a:r>
              <a:rPr lang="zh-CN" altLang="en-US" dirty="0"/>
              <a:t>和</a:t>
            </a:r>
            <a:r>
              <a:rPr lang="en-US" altLang="zh-CN" dirty="0"/>
              <a:t>AAAI</a:t>
            </a:r>
            <a:r>
              <a:rPr lang="zh-CN" altLang="en-US" dirty="0"/>
              <a:t>的两篇论文用一个叫做</a:t>
            </a:r>
            <a:r>
              <a:rPr lang="en-US" altLang="zh-CN" dirty="0"/>
              <a:t>POI</a:t>
            </a:r>
            <a:r>
              <a:rPr lang="zh-CN" altLang="en-US" dirty="0"/>
              <a:t>包的形式度量两个区域是否相似。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634212-A9A7-4B0A-843A-3259CA5895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如图所示，在两个区域内，只统计了</a:t>
            </a:r>
            <a:r>
              <a:rPr lang="en-US" altLang="zh-CN" dirty="0"/>
              <a:t>POI</a:t>
            </a:r>
            <a:r>
              <a:rPr lang="zh-CN" altLang="en-US" dirty="0"/>
              <a:t>分类以及各个类别的数量。</a:t>
            </a:r>
            <a:endParaRPr lang="en-US" altLang="zh-CN" dirty="0"/>
          </a:p>
          <a:p>
            <a:r>
              <a:rPr lang="zh-CN" altLang="en-US" dirty="0"/>
              <a:t>上下两个区域都包括了超市、医院、学校等</a:t>
            </a:r>
            <a:r>
              <a:rPr lang="en-US" altLang="zh-CN" dirty="0"/>
              <a:t>POI</a:t>
            </a:r>
            <a:r>
              <a:rPr lang="zh-CN" altLang="en-US" dirty="0"/>
              <a:t>，在</a:t>
            </a:r>
            <a:r>
              <a:rPr lang="en-US" altLang="zh-CN" dirty="0"/>
              <a:t>2016</a:t>
            </a:r>
            <a:r>
              <a:rPr lang="zh-CN" altLang="en-US" dirty="0"/>
              <a:t>年这两篇文章认为，这样的一个区域就是相似的。</a:t>
            </a:r>
            <a:endParaRPr lang="en-US" altLang="zh-CN" dirty="0"/>
          </a:p>
          <a:p>
            <a:r>
              <a:rPr lang="zh-CN" altLang="en-US" dirty="0"/>
              <a:t>但实际上，他们忽略了</a:t>
            </a:r>
            <a:r>
              <a:rPr lang="en-US" altLang="zh-CN" dirty="0"/>
              <a:t>POI</a:t>
            </a:r>
            <a:r>
              <a:rPr lang="zh-CN" altLang="en-US" dirty="0"/>
              <a:t>间的空间距离。加上这个距离之后们可以认为这个区域其实是不相似的。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年发表在</a:t>
            </a:r>
            <a:r>
              <a:rPr lang="en-US" altLang="zh-CN" dirty="0"/>
              <a:t>KDD</a:t>
            </a:r>
            <a:r>
              <a:rPr lang="zh-CN" altLang="en-US" dirty="0"/>
              <a:t>和</a:t>
            </a:r>
            <a:r>
              <a:rPr lang="en-US" altLang="zh-CN" dirty="0"/>
              <a:t>CIKM</a:t>
            </a:r>
            <a:r>
              <a:rPr lang="zh-CN" altLang="en-US" dirty="0"/>
              <a:t>的两篇文章，提出使用深度度量学习来学习区域的表示。</a:t>
            </a:r>
            <a:endParaRPr lang="en-US" altLang="zh-CN" dirty="0"/>
          </a:p>
          <a:p>
            <a:r>
              <a:rPr lang="zh-CN" altLang="en-US" dirty="0"/>
              <a:t>他们通过</a:t>
            </a:r>
            <a:r>
              <a:rPr lang="en-US" altLang="zh-CN" dirty="0"/>
              <a:t>POI</a:t>
            </a:r>
            <a:r>
              <a:rPr lang="zh-CN" altLang="en-US" dirty="0"/>
              <a:t>的类别，以及地理坐标，同时</a:t>
            </a:r>
            <a:r>
              <a:rPr lang="en-US" altLang="zh-CN" dirty="0"/>
              <a:t>CIKM</a:t>
            </a:r>
            <a:r>
              <a:rPr lang="zh-CN" altLang="en-US" dirty="0"/>
              <a:t>这篇文章还增加了</a:t>
            </a:r>
            <a:r>
              <a:rPr lang="en-US" altLang="zh-CN" dirty="0"/>
              <a:t>POI</a:t>
            </a:r>
            <a:r>
              <a:rPr lang="zh-CN" altLang="en-US" dirty="0"/>
              <a:t>类别间的层次关系，来学习区域的表征。</a:t>
            </a:r>
            <a:endParaRPr lang="en-US" altLang="zh-CN" dirty="0"/>
          </a:p>
          <a:p>
            <a:r>
              <a:rPr lang="zh-CN" altLang="en-US" dirty="0"/>
              <a:t>相比于之前的工作，区域相似性得度量方式有了进一步提升。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但是即使使用了这样一些数据同时使用了深度学习的方法，仍然欠缺了一些知识。比如</a:t>
            </a:r>
            <a:r>
              <a:rPr lang="en-US" altLang="zh-CN" dirty="0"/>
              <a:t>POI</a:t>
            </a:r>
            <a:r>
              <a:rPr lang="zh-CN" altLang="en-US" dirty="0"/>
              <a:t>的高度和大小、</a:t>
            </a:r>
            <a:r>
              <a:rPr lang="en-US" altLang="zh-CN" dirty="0"/>
              <a:t>POI</a:t>
            </a:r>
            <a:r>
              <a:rPr lang="zh-CN" altLang="en-US" dirty="0"/>
              <a:t>间的道路距离等。</a:t>
            </a:r>
            <a:endParaRPr lang="en-US" altLang="zh-CN" dirty="0"/>
          </a:p>
          <a:p>
            <a:r>
              <a:rPr lang="zh-CN" altLang="en-US" dirty="0"/>
              <a:t>他们忽略了</a:t>
            </a:r>
            <a:r>
              <a:rPr lang="en-US" altLang="zh-CN" dirty="0"/>
              <a:t>POI</a:t>
            </a:r>
            <a:r>
              <a:rPr lang="zh-CN" altLang="en-US" dirty="0"/>
              <a:t>的连通性和道路距离。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于是本文决定增加</a:t>
            </a:r>
            <a:r>
              <a:rPr lang="en-US" altLang="zh-CN" dirty="0"/>
              <a:t>POI</a:t>
            </a:r>
            <a:r>
              <a:rPr lang="zh-CN" altLang="en-US" dirty="0"/>
              <a:t>高度、大小、和道路间距离这些知识来进行区域表征的学习。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那有什么数据结构能描述这样一种道路相连性呢？那就是图了。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可以把</a:t>
            </a:r>
            <a:r>
              <a:rPr lang="en-US" altLang="zh-CN" dirty="0"/>
              <a:t>POI</a:t>
            </a:r>
            <a:r>
              <a:rPr lang="zh-CN" altLang="en-US" dirty="0"/>
              <a:t>表示为图的节点，</a:t>
            </a:r>
            <a:r>
              <a:rPr lang="en-US" altLang="zh-CN" dirty="0"/>
              <a:t>POI</a:t>
            </a:r>
            <a:r>
              <a:rPr lang="zh-CN" altLang="en-US" dirty="0"/>
              <a:t>之间的路网距离为图的边。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既然把区域表示为了图，那么区域的相似性问题就转变为了图相似性问题。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图的相似性度量分为两个学派，分别是传统计算方式和深度学习方式。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GED</a:t>
            </a:r>
            <a:r>
              <a:rPr lang="zh-CN" altLang="en-US" dirty="0"/>
              <a:t>：</a:t>
            </a:r>
            <a:r>
              <a:rPr lang="en-US" altLang="zh-CN" dirty="0"/>
              <a:t>Graph Edit Distance, </a:t>
            </a:r>
            <a:r>
              <a:rPr lang="zh-CN" altLang="en-US" dirty="0"/>
              <a:t>图编辑距离，提出的年代有点久远了，</a:t>
            </a:r>
            <a:r>
              <a:rPr lang="en-US" altLang="zh-CN" dirty="0"/>
              <a:t>2010</a:t>
            </a:r>
            <a:r>
              <a:rPr lang="zh-CN" altLang="en-US" dirty="0"/>
              <a:t>年这篇文章是一篇综述了。</a:t>
            </a:r>
            <a:endParaRPr lang="en-US" altLang="zh-CN" dirty="0"/>
          </a:p>
          <a:p>
            <a:r>
              <a:rPr lang="en-US" altLang="zh-CN" dirty="0"/>
              <a:t>GED</a:t>
            </a:r>
            <a:r>
              <a:rPr lang="zh-CN" altLang="en-US" dirty="0"/>
              <a:t>主要是参考了</a:t>
            </a:r>
            <a:r>
              <a:rPr lang="en-US" altLang="zh-CN" dirty="0"/>
              <a:t>NLP</a:t>
            </a:r>
            <a:r>
              <a:rPr lang="zh-CN" altLang="en-US" dirty="0"/>
              <a:t>领域的编辑距离思想，即：把一句话，经过增删改等操作，变成另一句话的操作次数。同理，图编辑距离即把图</a:t>
            </a:r>
            <a:r>
              <a:rPr lang="en-US" altLang="zh-CN" dirty="0"/>
              <a:t>a</a:t>
            </a:r>
            <a:r>
              <a:rPr lang="zh-CN" altLang="en-US" dirty="0"/>
              <a:t>经过对节点和边的操作（增、删、改）变为另一个图</a:t>
            </a:r>
            <a:r>
              <a:rPr lang="en-US" altLang="zh-CN" dirty="0"/>
              <a:t>b</a:t>
            </a:r>
            <a:r>
              <a:rPr lang="zh-CN" altLang="en-US" dirty="0"/>
              <a:t>（表现在相似度计算中，图</a:t>
            </a:r>
            <a:r>
              <a:rPr lang="en-US" altLang="zh-CN" dirty="0"/>
              <a:t>a</a:t>
            </a:r>
            <a:r>
              <a:rPr lang="zh-CN" altLang="en-US" dirty="0"/>
              <a:t>和图</a:t>
            </a:r>
            <a:r>
              <a:rPr lang="en-US" altLang="zh-CN" dirty="0"/>
              <a:t>b</a:t>
            </a:r>
            <a:r>
              <a:rPr lang="zh-CN" altLang="en-US" dirty="0"/>
              <a:t>是一对待测图）的最小操作次数。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MCS</a:t>
            </a:r>
            <a:r>
              <a:rPr lang="zh-CN" altLang="en-US" dirty="0"/>
              <a:t>：</a:t>
            </a:r>
            <a:r>
              <a:rPr lang="en-US" altLang="zh-CN" dirty="0"/>
              <a:t>Maximum Common Subgraph, </a:t>
            </a:r>
            <a:r>
              <a:rPr lang="zh-CN" altLang="en-US" dirty="0"/>
              <a:t>最大公共子图。即：一减去两图最大公共子图的节点数与两图各自节点数乘积的比值。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传统的定义法以及基于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GED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MCS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的改进方法（近似计算）被认为是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NP-Complete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问题，存在计算复杂度高的问题，所以研究人员提出了使用</a:t>
            </a:r>
            <a:r>
              <a:rPr lang="zh-CN" altLang="en-US" b="0" i="0" u="none" strike="noStrike" dirty="0">
                <a:solidFill>
                  <a:srgbClr val="FC5531"/>
                </a:solidFill>
                <a:effectLst/>
                <a:latin typeface="-apple-system"/>
              </a:rPr>
              <a:t>深度学习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方法来解决图相似度计算难的问题。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2019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年发表在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WSDM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的一篇文章提出了一个名叫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SimGNN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的深度学习方法，从名字就可以看出是基于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GNN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来做的，但是他们在进行相似性学习时，只考虑了整个图级别的特征和节点的特征，并没有考虑边的特征，同时用这种方式训练的话需要标记大量数据，并不适合我们城市区域图表征的学习。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面对上述这些问题，接下来我就来介绍一下本文的主要工作。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4"/>
          <p:cNvSpPr txBox="1"/>
          <p:nvPr userDrawn="1"/>
        </p:nvSpPr>
        <p:spPr>
          <a:xfrm>
            <a:off x="4048376" y="64134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altLang="zh-CN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tx1"/>
                </a:solidFill>
              </a:rPr>
              <a:t>Southeast University</a:t>
            </a:r>
          </a:p>
        </p:txBody>
      </p:sp>
      <p:sp>
        <p:nvSpPr>
          <p:cNvPr id="25" name="日期占位符 3"/>
          <p:cNvSpPr txBox="1"/>
          <p:nvPr userDrawn="1"/>
        </p:nvSpPr>
        <p:spPr>
          <a:xfrm>
            <a:off x="838200" y="64134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650424-F945-4EC2-8594-4948CA017EDA}" type="datetime1">
              <a:rPr lang="zh-CN" altLang="en-US" sz="1200" smtClean="0">
                <a:solidFill>
                  <a:schemeClr val="tx1"/>
                </a:solidFill>
                <a:latin typeface="+mn-lt"/>
              </a:rPr>
              <a:t>2023/10/27</a:t>
            </a:fld>
            <a:endParaRPr lang="zh-CN" altLang="en-US" sz="12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23422"/>
            <a:ext cx="12192000" cy="22819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/>
        </p:nvSpPr>
        <p:spPr>
          <a:xfrm>
            <a:off x="243601" y="173419"/>
            <a:ext cx="11718700" cy="740981"/>
          </a:xfrm>
          <a:prstGeom prst="roundRect">
            <a:avLst/>
          </a:prstGeom>
          <a:solidFill>
            <a:srgbClr val="6E8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238829" y="6407033"/>
            <a:ext cx="72347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-1" r="68184" b="524"/>
          <a:stretch>
            <a:fillRect/>
          </a:stretch>
        </p:blipFill>
        <p:spPr>
          <a:xfrm>
            <a:off x="11289945" y="233289"/>
            <a:ext cx="621240" cy="62124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91114" y="258953"/>
            <a:ext cx="10122886" cy="569912"/>
          </a:xfrm>
        </p:spPr>
        <p:txBody>
          <a:bodyPr>
            <a:normAutofit/>
          </a:bodyPr>
          <a:lstStyle>
            <a:lvl1pPr marL="0" indent="0" fontAlgn="ctr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11288" y="3866330"/>
            <a:ext cx="3186947" cy="1661357"/>
          </a:xfrm>
          <a:prstGeom prst="rect">
            <a:avLst/>
          </a:prstGeom>
        </p:spPr>
      </p:pic>
      <p:pic>
        <p:nvPicPr>
          <p:cNvPr id="10" name="图片 9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1209907" y="3866330"/>
            <a:ext cx="3101663" cy="1661363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1941161" y="3167419"/>
            <a:ext cx="163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 spc="3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平衡色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391438" y="3708165"/>
            <a:ext cx="73860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91438" y="1015879"/>
            <a:ext cx="73860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1209907" y="469321"/>
            <a:ext cx="310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同频色</a:t>
            </a:r>
          </a:p>
        </p:txBody>
      </p:sp>
      <p:pic>
        <p:nvPicPr>
          <p:cNvPr id="15" name="图片 14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8175247" y="1165515"/>
            <a:ext cx="3101663" cy="1661363"/>
          </a:xfrm>
          <a:prstGeom prst="rect">
            <a:avLst/>
          </a:prstGeom>
        </p:spPr>
      </p:pic>
      <p:pic>
        <p:nvPicPr>
          <p:cNvPr id="16" name="图片 15"/>
          <p:cNvPicPr/>
          <p:nvPr userDrawn="1"/>
        </p:nvPicPr>
        <p:blipFill>
          <a:blip r:embed="rId5"/>
          <a:stretch>
            <a:fillRect/>
          </a:stretch>
        </p:blipFill>
        <p:spPr>
          <a:xfrm>
            <a:off x="4927970" y="1165516"/>
            <a:ext cx="3101663" cy="1661363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6919234" y="469321"/>
            <a:ext cx="2512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浅色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深色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7805947" y="1015879"/>
            <a:ext cx="73860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08156" y="1164020"/>
            <a:ext cx="3105165" cy="16643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697953" y="4697007"/>
            <a:ext cx="1930400" cy="2476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549" y="3708165"/>
            <a:ext cx="2234919" cy="532800"/>
          </a:xfrm>
          <a:prstGeom prst="rect">
            <a:avLst/>
          </a:prstGeom>
        </p:spPr>
      </p:pic>
      <p:sp>
        <p:nvSpPr>
          <p:cNvPr id="21" name="矩形: 圆角 20"/>
          <p:cNvSpPr/>
          <p:nvPr userDrawn="1"/>
        </p:nvSpPr>
        <p:spPr>
          <a:xfrm>
            <a:off x="243601" y="173419"/>
            <a:ext cx="11718700" cy="740981"/>
          </a:xfrm>
          <a:prstGeom prst="roundRect">
            <a:avLst/>
          </a:prstGeom>
          <a:solidFill>
            <a:srgbClr val="6E8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75" y="236129"/>
            <a:ext cx="8591550" cy="638574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CFFD6-F58A-4D20-9F2A-46EA578AFD1E}" type="datetime1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Southeast University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15.png"/><Relationship Id="rId5" Type="http://schemas.openxmlformats.org/officeDocument/2006/relationships/tags" Target="../tags/tag1500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15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notesSlide" Target="../notesSlides/notesSlide13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tags" Target="../tags/tag169.xml"/><Relationship Id="rId5" Type="http://schemas.openxmlformats.org/officeDocument/2006/relationships/tags" Target="../tags/tag163.xml"/><Relationship Id="rId10" Type="http://schemas.openxmlformats.org/officeDocument/2006/relationships/tags" Target="../tags/tag168.xml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13" Type="http://schemas.openxmlformats.org/officeDocument/2006/relationships/tags" Target="../tags/tag182.xml"/><Relationship Id="rId18" Type="http://schemas.openxmlformats.org/officeDocument/2006/relationships/tags" Target="../tags/tag187.xml"/><Relationship Id="rId3" Type="http://schemas.openxmlformats.org/officeDocument/2006/relationships/tags" Target="../tags/tag172.xml"/><Relationship Id="rId21" Type="http://schemas.openxmlformats.org/officeDocument/2006/relationships/tags" Target="../tags/tag190.xml"/><Relationship Id="rId7" Type="http://schemas.openxmlformats.org/officeDocument/2006/relationships/tags" Target="../tags/tag176.xml"/><Relationship Id="rId12" Type="http://schemas.openxmlformats.org/officeDocument/2006/relationships/tags" Target="../tags/tag181.xml"/><Relationship Id="rId17" Type="http://schemas.openxmlformats.org/officeDocument/2006/relationships/tags" Target="../tags/tag186.xml"/><Relationship Id="rId25" Type="http://schemas.openxmlformats.org/officeDocument/2006/relationships/image" Target="../media/image17.png"/><Relationship Id="rId2" Type="http://schemas.openxmlformats.org/officeDocument/2006/relationships/tags" Target="../tags/tag171.xml"/><Relationship Id="rId16" Type="http://schemas.openxmlformats.org/officeDocument/2006/relationships/tags" Target="../tags/tag185.xml"/><Relationship Id="rId20" Type="http://schemas.openxmlformats.org/officeDocument/2006/relationships/tags" Target="../tags/tag189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tags" Target="../tags/tag180.xml"/><Relationship Id="rId24" Type="http://schemas.openxmlformats.org/officeDocument/2006/relationships/notesSlide" Target="../notesSlides/notesSlide14.xml"/><Relationship Id="rId5" Type="http://schemas.openxmlformats.org/officeDocument/2006/relationships/tags" Target="../tags/tag174.xml"/><Relationship Id="rId15" Type="http://schemas.openxmlformats.org/officeDocument/2006/relationships/tags" Target="../tags/tag184.xml"/><Relationship Id="rId23" Type="http://schemas.openxmlformats.org/officeDocument/2006/relationships/slideLayout" Target="../slideLayouts/slideLayout2.xml"/><Relationship Id="rId10" Type="http://schemas.openxmlformats.org/officeDocument/2006/relationships/tags" Target="../tags/tag179.xml"/><Relationship Id="rId19" Type="http://schemas.openxmlformats.org/officeDocument/2006/relationships/tags" Target="../tags/tag188.xml"/><Relationship Id="rId4" Type="http://schemas.openxmlformats.org/officeDocument/2006/relationships/tags" Target="../tags/tag173.xml"/><Relationship Id="rId9" Type="http://schemas.openxmlformats.org/officeDocument/2006/relationships/tags" Target="../tags/tag178.xml"/><Relationship Id="rId14" Type="http://schemas.openxmlformats.org/officeDocument/2006/relationships/tags" Target="../tags/tag183.xml"/><Relationship Id="rId22" Type="http://schemas.openxmlformats.org/officeDocument/2006/relationships/tags" Target="../tags/tag191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204.xml"/><Relationship Id="rId18" Type="http://schemas.openxmlformats.org/officeDocument/2006/relationships/tags" Target="../tags/tag209.xml"/><Relationship Id="rId26" Type="http://schemas.openxmlformats.org/officeDocument/2006/relationships/tags" Target="../tags/tag217.xml"/><Relationship Id="rId3" Type="http://schemas.openxmlformats.org/officeDocument/2006/relationships/tags" Target="../tags/tag194.xml"/><Relationship Id="rId21" Type="http://schemas.openxmlformats.org/officeDocument/2006/relationships/tags" Target="../tags/tag212.xml"/><Relationship Id="rId34" Type="http://schemas.openxmlformats.org/officeDocument/2006/relationships/image" Target="../media/image17.png"/><Relationship Id="rId7" Type="http://schemas.openxmlformats.org/officeDocument/2006/relationships/tags" Target="../tags/tag198.xml"/><Relationship Id="rId12" Type="http://schemas.openxmlformats.org/officeDocument/2006/relationships/tags" Target="../tags/tag203.xml"/><Relationship Id="rId17" Type="http://schemas.openxmlformats.org/officeDocument/2006/relationships/tags" Target="../tags/tag208.xml"/><Relationship Id="rId25" Type="http://schemas.openxmlformats.org/officeDocument/2006/relationships/tags" Target="../tags/tag216.xml"/><Relationship Id="rId33" Type="http://schemas.openxmlformats.org/officeDocument/2006/relationships/notesSlide" Target="../notesSlides/notesSlide15.xml"/><Relationship Id="rId2" Type="http://schemas.openxmlformats.org/officeDocument/2006/relationships/tags" Target="../tags/tag193.xml"/><Relationship Id="rId16" Type="http://schemas.openxmlformats.org/officeDocument/2006/relationships/tags" Target="../tags/tag207.xml"/><Relationship Id="rId20" Type="http://schemas.openxmlformats.org/officeDocument/2006/relationships/tags" Target="../tags/tag211.xml"/><Relationship Id="rId29" Type="http://schemas.openxmlformats.org/officeDocument/2006/relationships/tags" Target="../tags/tag220.xml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tags" Target="../tags/tag202.xml"/><Relationship Id="rId24" Type="http://schemas.openxmlformats.org/officeDocument/2006/relationships/tags" Target="../tags/tag215.xml"/><Relationship Id="rId32" Type="http://schemas.openxmlformats.org/officeDocument/2006/relationships/slideLayout" Target="../slideLayouts/slideLayout2.xml"/><Relationship Id="rId5" Type="http://schemas.openxmlformats.org/officeDocument/2006/relationships/tags" Target="../tags/tag196.xml"/><Relationship Id="rId15" Type="http://schemas.openxmlformats.org/officeDocument/2006/relationships/tags" Target="../tags/tag206.xml"/><Relationship Id="rId23" Type="http://schemas.openxmlformats.org/officeDocument/2006/relationships/tags" Target="../tags/tag214.xml"/><Relationship Id="rId28" Type="http://schemas.openxmlformats.org/officeDocument/2006/relationships/tags" Target="../tags/tag219.xml"/><Relationship Id="rId10" Type="http://schemas.openxmlformats.org/officeDocument/2006/relationships/tags" Target="../tags/tag201.xml"/><Relationship Id="rId19" Type="http://schemas.openxmlformats.org/officeDocument/2006/relationships/tags" Target="../tags/tag210.xml"/><Relationship Id="rId31" Type="http://schemas.openxmlformats.org/officeDocument/2006/relationships/tags" Target="../tags/tag222.xml"/><Relationship Id="rId4" Type="http://schemas.openxmlformats.org/officeDocument/2006/relationships/tags" Target="../tags/tag195.xml"/><Relationship Id="rId9" Type="http://schemas.openxmlformats.org/officeDocument/2006/relationships/tags" Target="../tags/tag200.xml"/><Relationship Id="rId14" Type="http://schemas.openxmlformats.org/officeDocument/2006/relationships/tags" Target="../tags/tag205.xml"/><Relationship Id="rId22" Type="http://schemas.openxmlformats.org/officeDocument/2006/relationships/tags" Target="../tags/tag213.xml"/><Relationship Id="rId27" Type="http://schemas.openxmlformats.org/officeDocument/2006/relationships/tags" Target="../tags/tag218.xml"/><Relationship Id="rId30" Type="http://schemas.openxmlformats.org/officeDocument/2006/relationships/tags" Target="../tags/tag221.xml"/><Relationship Id="rId35" Type="http://schemas.openxmlformats.org/officeDocument/2006/relationships/image" Target="../media/image18.png"/><Relationship Id="rId8" Type="http://schemas.openxmlformats.org/officeDocument/2006/relationships/tags" Target="../tags/tag19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7" Type="http://schemas.openxmlformats.org/officeDocument/2006/relationships/image" Target="../media/image17.png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7" Type="http://schemas.openxmlformats.org/officeDocument/2006/relationships/image" Target="../media/image19.png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33.xml"/><Relationship Id="rId7" Type="http://schemas.openxmlformats.org/officeDocument/2006/relationships/tags" Target="../tags/tag237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image" Target="../media/image20.png"/><Relationship Id="rId5" Type="http://schemas.openxmlformats.org/officeDocument/2006/relationships/tags" Target="../tags/tag235.xml"/><Relationship Id="rId10" Type="http://schemas.openxmlformats.org/officeDocument/2006/relationships/image" Target="../media/image17.png"/><Relationship Id="rId4" Type="http://schemas.openxmlformats.org/officeDocument/2006/relationships/tags" Target="../tags/tag234.xml"/><Relationship Id="rId9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8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41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3.xml"/><Relationship Id="rId10" Type="http://schemas.openxmlformats.org/officeDocument/2006/relationships/image" Target="../media/image23.png"/><Relationship Id="rId4" Type="http://schemas.openxmlformats.org/officeDocument/2006/relationships/tags" Target="../tags/tag242.xml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49.xml"/><Relationship Id="rId7" Type="http://schemas.openxmlformats.org/officeDocument/2006/relationships/image" Target="../media/image25.png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0.xml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53.xml"/><Relationship Id="rId7" Type="http://schemas.openxmlformats.org/officeDocument/2006/relationships/image" Target="../media/image28.png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7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9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image" Target="../media/image11.png"/><Relationship Id="rId4" Type="http://schemas.openxmlformats.org/officeDocument/2006/relationships/tags" Target="../tags/tag5.xml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274.xml"/><Relationship Id="rId18" Type="http://schemas.openxmlformats.org/officeDocument/2006/relationships/tags" Target="../tags/tag279.xml"/><Relationship Id="rId26" Type="http://schemas.openxmlformats.org/officeDocument/2006/relationships/tags" Target="../tags/tag287.xml"/><Relationship Id="rId21" Type="http://schemas.openxmlformats.org/officeDocument/2006/relationships/tags" Target="../tags/tag282.xml"/><Relationship Id="rId34" Type="http://schemas.openxmlformats.org/officeDocument/2006/relationships/tags" Target="../tags/tag295.xml"/><Relationship Id="rId7" Type="http://schemas.openxmlformats.org/officeDocument/2006/relationships/tags" Target="../tags/tag268.xml"/><Relationship Id="rId12" Type="http://schemas.openxmlformats.org/officeDocument/2006/relationships/tags" Target="../tags/tag273.xml"/><Relationship Id="rId17" Type="http://schemas.openxmlformats.org/officeDocument/2006/relationships/tags" Target="../tags/tag278.xml"/><Relationship Id="rId25" Type="http://schemas.openxmlformats.org/officeDocument/2006/relationships/tags" Target="../tags/tag286.xml"/><Relationship Id="rId33" Type="http://schemas.openxmlformats.org/officeDocument/2006/relationships/tags" Target="../tags/tag294.xml"/><Relationship Id="rId38" Type="http://schemas.openxmlformats.org/officeDocument/2006/relationships/notesSlide" Target="../notesSlides/notesSlide31.xml"/><Relationship Id="rId2" Type="http://schemas.openxmlformats.org/officeDocument/2006/relationships/tags" Target="../tags/tag263.xml"/><Relationship Id="rId16" Type="http://schemas.openxmlformats.org/officeDocument/2006/relationships/tags" Target="../tags/tag277.xml"/><Relationship Id="rId20" Type="http://schemas.openxmlformats.org/officeDocument/2006/relationships/tags" Target="../tags/tag281.xml"/><Relationship Id="rId29" Type="http://schemas.openxmlformats.org/officeDocument/2006/relationships/tags" Target="../tags/tag290.xml"/><Relationship Id="rId1" Type="http://schemas.openxmlformats.org/officeDocument/2006/relationships/tags" Target="../tags/tag262.xml"/><Relationship Id="rId6" Type="http://schemas.openxmlformats.org/officeDocument/2006/relationships/tags" Target="../tags/tag267.xml"/><Relationship Id="rId11" Type="http://schemas.openxmlformats.org/officeDocument/2006/relationships/tags" Target="../tags/tag272.xml"/><Relationship Id="rId24" Type="http://schemas.openxmlformats.org/officeDocument/2006/relationships/tags" Target="../tags/tag285.xml"/><Relationship Id="rId32" Type="http://schemas.openxmlformats.org/officeDocument/2006/relationships/tags" Target="../tags/tag293.xml"/><Relationship Id="rId37" Type="http://schemas.openxmlformats.org/officeDocument/2006/relationships/slideLayout" Target="../slideLayouts/slideLayout2.xml"/><Relationship Id="rId5" Type="http://schemas.openxmlformats.org/officeDocument/2006/relationships/tags" Target="../tags/tag266.xml"/><Relationship Id="rId15" Type="http://schemas.openxmlformats.org/officeDocument/2006/relationships/tags" Target="../tags/tag276.xml"/><Relationship Id="rId23" Type="http://schemas.openxmlformats.org/officeDocument/2006/relationships/tags" Target="../tags/tag284.xml"/><Relationship Id="rId28" Type="http://schemas.openxmlformats.org/officeDocument/2006/relationships/tags" Target="../tags/tag289.xml"/><Relationship Id="rId36" Type="http://schemas.openxmlformats.org/officeDocument/2006/relationships/tags" Target="../tags/tag297.xml"/><Relationship Id="rId10" Type="http://schemas.openxmlformats.org/officeDocument/2006/relationships/tags" Target="../tags/tag271.xml"/><Relationship Id="rId19" Type="http://schemas.openxmlformats.org/officeDocument/2006/relationships/tags" Target="../tags/tag280.xml"/><Relationship Id="rId31" Type="http://schemas.openxmlformats.org/officeDocument/2006/relationships/tags" Target="../tags/tag292.xml"/><Relationship Id="rId4" Type="http://schemas.openxmlformats.org/officeDocument/2006/relationships/tags" Target="../tags/tag265.xml"/><Relationship Id="rId9" Type="http://schemas.openxmlformats.org/officeDocument/2006/relationships/tags" Target="../tags/tag270.xml"/><Relationship Id="rId14" Type="http://schemas.openxmlformats.org/officeDocument/2006/relationships/tags" Target="../tags/tag275.xml"/><Relationship Id="rId22" Type="http://schemas.openxmlformats.org/officeDocument/2006/relationships/tags" Target="../tags/tag283.xml"/><Relationship Id="rId27" Type="http://schemas.openxmlformats.org/officeDocument/2006/relationships/tags" Target="../tags/tag288.xml"/><Relationship Id="rId30" Type="http://schemas.openxmlformats.org/officeDocument/2006/relationships/tags" Target="../tags/tag291.xml"/><Relationship Id="rId35" Type="http://schemas.openxmlformats.org/officeDocument/2006/relationships/tags" Target="../tags/tag296.xml"/><Relationship Id="rId8" Type="http://schemas.openxmlformats.org/officeDocument/2006/relationships/tags" Target="../tags/tag269.xml"/><Relationship Id="rId3" Type="http://schemas.openxmlformats.org/officeDocument/2006/relationships/tags" Target="../tags/tag26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305.xml"/><Relationship Id="rId13" Type="http://schemas.openxmlformats.org/officeDocument/2006/relationships/tags" Target="../tags/tag310.xml"/><Relationship Id="rId18" Type="http://schemas.openxmlformats.org/officeDocument/2006/relationships/tags" Target="../tags/tag315.xml"/><Relationship Id="rId26" Type="http://schemas.openxmlformats.org/officeDocument/2006/relationships/tags" Target="../tags/tag323.xml"/><Relationship Id="rId3" Type="http://schemas.openxmlformats.org/officeDocument/2006/relationships/tags" Target="../tags/tag300.xml"/><Relationship Id="rId21" Type="http://schemas.openxmlformats.org/officeDocument/2006/relationships/tags" Target="../tags/tag318.xml"/><Relationship Id="rId7" Type="http://schemas.openxmlformats.org/officeDocument/2006/relationships/tags" Target="../tags/tag304.xml"/><Relationship Id="rId12" Type="http://schemas.openxmlformats.org/officeDocument/2006/relationships/tags" Target="../tags/tag309.xml"/><Relationship Id="rId17" Type="http://schemas.openxmlformats.org/officeDocument/2006/relationships/tags" Target="../tags/tag314.xml"/><Relationship Id="rId25" Type="http://schemas.openxmlformats.org/officeDocument/2006/relationships/tags" Target="../tags/tag322.xml"/><Relationship Id="rId2" Type="http://schemas.openxmlformats.org/officeDocument/2006/relationships/tags" Target="../tags/tag299.xml"/><Relationship Id="rId16" Type="http://schemas.openxmlformats.org/officeDocument/2006/relationships/tags" Target="../tags/tag313.xml"/><Relationship Id="rId20" Type="http://schemas.openxmlformats.org/officeDocument/2006/relationships/tags" Target="../tags/tag317.xml"/><Relationship Id="rId29" Type="http://schemas.openxmlformats.org/officeDocument/2006/relationships/slideLayout" Target="../slideLayouts/slideLayout2.xml"/><Relationship Id="rId1" Type="http://schemas.openxmlformats.org/officeDocument/2006/relationships/tags" Target="../tags/tag298.xml"/><Relationship Id="rId6" Type="http://schemas.openxmlformats.org/officeDocument/2006/relationships/tags" Target="../tags/tag303.xml"/><Relationship Id="rId11" Type="http://schemas.openxmlformats.org/officeDocument/2006/relationships/tags" Target="../tags/tag308.xml"/><Relationship Id="rId24" Type="http://schemas.openxmlformats.org/officeDocument/2006/relationships/tags" Target="../tags/tag321.xml"/><Relationship Id="rId5" Type="http://schemas.openxmlformats.org/officeDocument/2006/relationships/tags" Target="../tags/tag302.xml"/><Relationship Id="rId15" Type="http://schemas.openxmlformats.org/officeDocument/2006/relationships/tags" Target="../tags/tag312.xml"/><Relationship Id="rId23" Type="http://schemas.openxmlformats.org/officeDocument/2006/relationships/tags" Target="../tags/tag320.xml"/><Relationship Id="rId28" Type="http://schemas.openxmlformats.org/officeDocument/2006/relationships/tags" Target="../tags/tag325.xml"/><Relationship Id="rId10" Type="http://schemas.openxmlformats.org/officeDocument/2006/relationships/tags" Target="../tags/tag307.xml"/><Relationship Id="rId19" Type="http://schemas.openxmlformats.org/officeDocument/2006/relationships/tags" Target="../tags/tag316.xml"/><Relationship Id="rId4" Type="http://schemas.openxmlformats.org/officeDocument/2006/relationships/tags" Target="../tags/tag301.xml"/><Relationship Id="rId9" Type="http://schemas.openxmlformats.org/officeDocument/2006/relationships/tags" Target="../tags/tag306.xml"/><Relationship Id="rId14" Type="http://schemas.openxmlformats.org/officeDocument/2006/relationships/tags" Target="../tags/tag311.xml"/><Relationship Id="rId22" Type="http://schemas.openxmlformats.org/officeDocument/2006/relationships/tags" Target="../tags/tag319.xml"/><Relationship Id="rId27" Type="http://schemas.openxmlformats.org/officeDocument/2006/relationships/tags" Target="../tags/tag324.xml"/><Relationship Id="rId30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7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8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331.xml"/><Relationship Id="rId7" Type="http://schemas.openxmlformats.org/officeDocument/2006/relationships/image" Target="../media/image17.png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20.xml"/><Relationship Id="rId18" Type="http://schemas.openxmlformats.org/officeDocument/2006/relationships/tags" Target="../tags/tag25.xml"/><Relationship Id="rId26" Type="http://schemas.openxmlformats.org/officeDocument/2006/relationships/tags" Target="../tags/tag33.xml"/><Relationship Id="rId39" Type="http://schemas.openxmlformats.org/officeDocument/2006/relationships/image" Target="../media/image12.png"/><Relationship Id="rId21" Type="http://schemas.openxmlformats.org/officeDocument/2006/relationships/tags" Target="../tags/tag28.xml"/><Relationship Id="rId34" Type="http://schemas.openxmlformats.org/officeDocument/2006/relationships/tags" Target="../tags/tag41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25" Type="http://schemas.openxmlformats.org/officeDocument/2006/relationships/tags" Target="../tags/tag32.xml"/><Relationship Id="rId33" Type="http://schemas.openxmlformats.org/officeDocument/2006/relationships/tags" Target="../tags/tag40.xml"/><Relationship Id="rId38" Type="http://schemas.openxmlformats.org/officeDocument/2006/relationships/notesSlide" Target="../notesSlides/notesSlide4.xml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20" Type="http://schemas.openxmlformats.org/officeDocument/2006/relationships/tags" Target="../tags/tag27.xml"/><Relationship Id="rId29" Type="http://schemas.openxmlformats.org/officeDocument/2006/relationships/tags" Target="../tags/tag36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tags" Target="../tags/tag31.xml"/><Relationship Id="rId32" Type="http://schemas.openxmlformats.org/officeDocument/2006/relationships/tags" Target="../tags/tag39.xml"/><Relationship Id="rId37" Type="http://schemas.openxmlformats.org/officeDocument/2006/relationships/slideLayout" Target="../slideLayouts/slideLayout2.xml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23" Type="http://schemas.openxmlformats.org/officeDocument/2006/relationships/tags" Target="../tags/tag30.xml"/><Relationship Id="rId28" Type="http://schemas.openxmlformats.org/officeDocument/2006/relationships/tags" Target="../tags/tag35.xml"/><Relationship Id="rId36" Type="http://schemas.openxmlformats.org/officeDocument/2006/relationships/tags" Target="../tags/tag43.xml"/><Relationship Id="rId10" Type="http://schemas.openxmlformats.org/officeDocument/2006/relationships/tags" Target="../tags/tag17.xml"/><Relationship Id="rId19" Type="http://schemas.openxmlformats.org/officeDocument/2006/relationships/tags" Target="../tags/tag26.xml"/><Relationship Id="rId31" Type="http://schemas.openxmlformats.org/officeDocument/2006/relationships/tags" Target="../tags/tag38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tags" Target="../tags/tag29.xml"/><Relationship Id="rId27" Type="http://schemas.openxmlformats.org/officeDocument/2006/relationships/tags" Target="../tags/tag34.xml"/><Relationship Id="rId30" Type="http://schemas.openxmlformats.org/officeDocument/2006/relationships/tags" Target="../tags/tag37.xml"/><Relationship Id="rId35" Type="http://schemas.openxmlformats.org/officeDocument/2006/relationships/tags" Target="../tags/tag42.xml"/><Relationship Id="rId8" Type="http://schemas.openxmlformats.org/officeDocument/2006/relationships/tags" Target="../tags/tag15.xml"/><Relationship Id="rId3" Type="http://schemas.openxmlformats.org/officeDocument/2006/relationships/tags" Target="../tags/tag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56.xml"/><Relationship Id="rId18" Type="http://schemas.openxmlformats.org/officeDocument/2006/relationships/tags" Target="../tags/tag61.xml"/><Relationship Id="rId26" Type="http://schemas.openxmlformats.org/officeDocument/2006/relationships/tags" Target="../tags/tag69.xml"/><Relationship Id="rId39" Type="http://schemas.openxmlformats.org/officeDocument/2006/relationships/image" Target="../media/image12.png"/><Relationship Id="rId21" Type="http://schemas.openxmlformats.org/officeDocument/2006/relationships/tags" Target="../tags/tag64.xml"/><Relationship Id="rId34" Type="http://schemas.openxmlformats.org/officeDocument/2006/relationships/tags" Target="../tags/tag77.xml"/><Relationship Id="rId7" Type="http://schemas.openxmlformats.org/officeDocument/2006/relationships/tags" Target="../tags/tag50.xml"/><Relationship Id="rId12" Type="http://schemas.openxmlformats.org/officeDocument/2006/relationships/tags" Target="../tags/tag55.xml"/><Relationship Id="rId17" Type="http://schemas.openxmlformats.org/officeDocument/2006/relationships/tags" Target="../tags/tag60.xml"/><Relationship Id="rId25" Type="http://schemas.openxmlformats.org/officeDocument/2006/relationships/tags" Target="../tags/tag68.xml"/><Relationship Id="rId33" Type="http://schemas.openxmlformats.org/officeDocument/2006/relationships/tags" Target="../tags/tag76.xml"/><Relationship Id="rId38" Type="http://schemas.openxmlformats.org/officeDocument/2006/relationships/notesSlide" Target="../notesSlides/notesSlide5.xml"/><Relationship Id="rId2" Type="http://schemas.openxmlformats.org/officeDocument/2006/relationships/tags" Target="../tags/tag45.xml"/><Relationship Id="rId16" Type="http://schemas.openxmlformats.org/officeDocument/2006/relationships/tags" Target="../tags/tag59.xml"/><Relationship Id="rId20" Type="http://schemas.openxmlformats.org/officeDocument/2006/relationships/tags" Target="../tags/tag63.xml"/><Relationship Id="rId29" Type="http://schemas.openxmlformats.org/officeDocument/2006/relationships/tags" Target="../tags/tag72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24" Type="http://schemas.openxmlformats.org/officeDocument/2006/relationships/tags" Target="../tags/tag67.xml"/><Relationship Id="rId32" Type="http://schemas.openxmlformats.org/officeDocument/2006/relationships/tags" Target="../tags/tag75.xml"/><Relationship Id="rId37" Type="http://schemas.openxmlformats.org/officeDocument/2006/relationships/slideLayout" Target="../slideLayouts/slideLayout2.xml"/><Relationship Id="rId5" Type="http://schemas.openxmlformats.org/officeDocument/2006/relationships/tags" Target="../tags/tag48.xml"/><Relationship Id="rId15" Type="http://schemas.openxmlformats.org/officeDocument/2006/relationships/tags" Target="../tags/tag58.xml"/><Relationship Id="rId23" Type="http://schemas.openxmlformats.org/officeDocument/2006/relationships/tags" Target="../tags/tag66.xml"/><Relationship Id="rId28" Type="http://schemas.openxmlformats.org/officeDocument/2006/relationships/tags" Target="../tags/tag71.xml"/><Relationship Id="rId36" Type="http://schemas.openxmlformats.org/officeDocument/2006/relationships/tags" Target="../tags/tag79.xml"/><Relationship Id="rId10" Type="http://schemas.openxmlformats.org/officeDocument/2006/relationships/tags" Target="../tags/tag53.xml"/><Relationship Id="rId19" Type="http://schemas.openxmlformats.org/officeDocument/2006/relationships/tags" Target="../tags/tag62.xml"/><Relationship Id="rId31" Type="http://schemas.openxmlformats.org/officeDocument/2006/relationships/tags" Target="../tags/tag74.xml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tags" Target="../tags/tag57.xml"/><Relationship Id="rId22" Type="http://schemas.openxmlformats.org/officeDocument/2006/relationships/tags" Target="../tags/tag65.xml"/><Relationship Id="rId27" Type="http://schemas.openxmlformats.org/officeDocument/2006/relationships/tags" Target="../tags/tag70.xml"/><Relationship Id="rId30" Type="http://schemas.openxmlformats.org/officeDocument/2006/relationships/tags" Target="../tags/tag73.xml"/><Relationship Id="rId35" Type="http://schemas.openxmlformats.org/officeDocument/2006/relationships/tags" Target="../tags/tag78.xml"/><Relationship Id="rId8" Type="http://schemas.openxmlformats.org/officeDocument/2006/relationships/tags" Target="../tags/tag51.xml"/><Relationship Id="rId3" Type="http://schemas.openxmlformats.org/officeDocument/2006/relationships/tags" Target="../tags/tag46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26" Type="http://schemas.openxmlformats.org/officeDocument/2006/relationships/tags" Target="../tags/tag105.xml"/><Relationship Id="rId39" Type="http://schemas.openxmlformats.org/officeDocument/2006/relationships/image" Target="../media/image12.png"/><Relationship Id="rId21" Type="http://schemas.openxmlformats.org/officeDocument/2006/relationships/tags" Target="../tags/tag100.xml"/><Relationship Id="rId34" Type="http://schemas.openxmlformats.org/officeDocument/2006/relationships/tags" Target="../tags/tag113.xml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5" Type="http://schemas.openxmlformats.org/officeDocument/2006/relationships/tags" Target="../tags/tag104.xml"/><Relationship Id="rId33" Type="http://schemas.openxmlformats.org/officeDocument/2006/relationships/tags" Target="../tags/tag112.xml"/><Relationship Id="rId38" Type="http://schemas.openxmlformats.org/officeDocument/2006/relationships/notesSlide" Target="../notesSlides/notesSlide6.xml"/><Relationship Id="rId2" Type="http://schemas.openxmlformats.org/officeDocument/2006/relationships/tags" Target="../tags/tag81.xml"/><Relationship Id="rId16" Type="http://schemas.openxmlformats.org/officeDocument/2006/relationships/tags" Target="../tags/tag95.xml"/><Relationship Id="rId20" Type="http://schemas.openxmlformats.org/officeDocument/2006/relationships/tags" Target="../tags/tag99.xml"/><Relationship Id="rId29" Type="http://schemas.openxmlformats.org/officeDocument/2006/relationships/tags" Target="../tags/tag108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24" Type="http://schemas.openxmlformats.org/officeDocument/2006/relationships/tags" Target="../tags/tag103.xml"/><Relationship Id="rId32" Type="http://schemas.openxmlformats.org/officeDocument/2006/relationships/tags" Target="../tags/tag111.xml"/><Relationship Id="rId37" Type="http://schemas.openxmlformats.org/officeDocument/2006/relationships/slideLayout" Target="../slideLayouts/slideLayout2.xml"/><Relationship Id="rId5" Type="http://schemas.openxmlformats.org/officeDocument/2006/relationships/tags" Target="../tags/tag84.xml"/><Relationship Id="rId15" Type="http://schemas.openxmlformats.org/officeDocument/2006/relationships/tags" Target="../tags/tag94.xml"/><Relationship Id="rId23" Type="http://schemas.openxmlformats.org/officeDocument/2006/relationships/tags" Target="../tags/tag102.xml"/><Relationship Id="rId28" Type="http://schemas.openxmlformats.org/officeDocument/2006/relationships/tags" Target="../tags/tag107.xml"/><Relationship Id="rId36" Type="http://schemas.openxmlformats.org/officeDocument/2006/relationships/tags" Target="../tags/tag115.xml"/><Relationship Id="rId10" Type="http://schemas.openxmlformats.org/officeDocument/2006/relationships/tags" Target="../tags/tag89.xml"/><Relationship Id="rId19" Type="http://schemas.openxmlformats.org/officeDocument/2006/relationships/tags" Target="../tags/tag98.xml"/><Relationship Id="rId31" Type="http://schemas.openxmlformats.org/officeDocument/2006/relationships/tags" Target="../tags/tag110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tags" Target="../tags/tag93.xml"/><Relationship Id="rId22" Type="http://schemas.openxmlformats.org/officeDocument/2006/relationships/tags" Target="../tags/tag101.xml"/><Relationship Id="rId27" Type="http://schemas.openxmlformats.org/officeDocument/2006/relationships/tags" Target="../tags/tag106.xml"/><Relationship Id="rId30" Type="http://schemas.openxmlformats.org/officeDocument/2006/relationships/tags" Target="../tags/tag109.xml"/><Relationship Id="rId35" Type="http://schemas.openxmlformats.org/officeDocument/2006/relationships/tags" Target="../tags/tag114.xml"/><Relationship Id="rId8" Type="http://schemas.openxmlformats.org/officeDocument/2006/relationships/tags" Target="../tags/tag87.xml"/><Relationship Id="rId3" Type="http://schemas.openxmlformats.org/officeDocument/2006/relationships/tags" Target="../tags/tag8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11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9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26" Type="http://schemas.openxmlformats.org/officeDocument/2006/relationships/tags" Target="../tags/tag147.xml"/><Relationship Id="rId3" Type="http://schemas.openxmlformats.org/officeDocument/2006/relationships/tags" Target="../tags/tag124.xml"/><Relationship Id="rId21" Type="http://schemas.openxmlformats.org/officeDocument/2006/relationships/tags" Target="../tags/tag142.xml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tags" Target="../tags/tag146.xml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29" Type="http://schemas.openxmlformats.org/officeDocument/2006/relationships/slideLayout" Target="../slideLayouts/slideLayout2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tags" Target="../tags/tag145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tags" Target="../tags/tag144.xml"/><Relationship Id="rId28" Type="http://schemas.openxmlformats.org/officeDocument/2006/relationships/tags" Target="../tags/tag149.xml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31" Type="http://schemas.openxmlformats.org/officeDocument/2006/relationships/image" Target="../media/image14.png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tags" Target="../tags/tag143.xml"/><Relationship Id="rId27" Type="http://schemas.openxmlformats.org/officeDocument/2006/relationships/tags" Target="../tags/tag148.xml"/><Relationship Id="rId3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270" y="2104390"/>
            <a:ext cx="12192000" cy="19145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R="0" lvl="0" indent="0" algn="ctr" defTabSz="457200" rtl="0" fontAlgn="auto">
              <a:lnSpc>
                <a:spcPts val="23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TKDE’2023</a:t>
            </a:r>
          </a:p>
          <a:p>
            <a:pPr marR="0" lvl="0" indent="0" algn="ctr" defTabSz="457200" rtl="0" fontAlgn="auto">
              <a:lnSpc>
                <a:spcPts val="23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 Region </a:t>
            </a:r>
            <a:r>
              <a:rPr kumimoji="0" lang="en-US" altLang="zh-CN" sz="3200" b="1" i="0" u="none" strike="noStrike" kern="0" cap="none" normalizeH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Similarities</a:t>
            </a:r>
            <a:r>
              <a:rPr kumimoji="0" lang="en-US" altLang="zh-CN" sz="3200" b="1" i="0" u="none" strike="noStrike" kern="0" cap="none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R="0" lvl="0" indent="0" algn="ctr" defTabSz="457200" rtl="0" fontAlgn="auto">
              <a:lnSpc>
                <a:spcPts val="23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via </a:t>
            </a:r>
            <a:r>
              <a:rPr kumimoji="0" lang="en-US" altLang="zh-CN" sz="3200" b="1" i="0" u="none" strike="noStrike" kern="0" cap="none" normalizeH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Graph-based</a:t>
            </a:r>
            <a:r>
              <a:rPr kumimoji="0" lang="en-US" altLang="zh-CN" sz="3200" b="1" i="0" u="none" strike="noStrike" kern="0" cap="none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Deep Metric Learning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55" y="607866"/>
            <a:ext cx="2017186" cy="641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4186555"/>
            <a:ext cx="12193270" cy="226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i="1" dirty="0">
                <a:solidFill>
                  <a:schemeClr val="tx1"/>
                </a:solidFill>
                <a:ea typeface="微软雅黑" panose="020B0503020204020204" pitchFamily="34" charset="-122"/>
              </a:rPr>
              <a:t>Yunxiang Zhao</a:t>
            </a:r>
            <a:r>
              <a:rPr lang="en-US" altLang="zh-CN" b="1" i="1" baseline="30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b="1" i="1" dirty="0">
                <a:solidFill>
                  <a:schemeClr val="tx1"/>
                </a:solidFill>
                <a:ea typeface="微软雅黑" panose="020B0503020204020204" pitchFamily="34" charset="-122"/>
              </a:rPr>
              <a:t>, </a:t>
            </a:r>
            <a:r>
              <a:rPr lang="en-US" altLang="zh-CN" b="1" i="1" dirty="0" err="1">
                <a:solidFill>
                  <a:schemeClr val="tx1"/>
                </a:solidFill>
                <a:ea typeface="微软雅黑" panose="020B0503020204020204" pitchFamily="34" charset="-122"/>
              </a:rPr>
              <a:t>JianZhong Qi</a:t>
            </a:r>
            <a:r>
              <a:rPr lang="en-US" altLang="zh-CN" b="1" i="1" baseline="30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b="1" i="1" dirty="0">
                <a:solidFill>
                  <a:schemeClr val="tx1"/>
                </a:solidFill>
                <a:ea typeface="微软雅黑" panose="020B0503020204020204" pitchFamily="34" charset="-122"/>
              </a:rPr>
              <a:t>, Bayu D. Trisedya</a:t>
            </a:r>
            <a:r>
              <a:rPr lang="en-US" altLang="zh-CN" b="1" i="1" baseline="30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b="1" i="1" dirty="0">
                <a:solidFill>
                  <a:schemeClr val="tx1"/>
                </a:solidFill>
                <a:ea typeface="微软雅黑" panose="020B0503020204020204" pitchFamily="34" charset="-122"/>
              </a:rPr>
              <a:t>, Yixin Su</a:t>
            </a:r>
            <a:r>
              <a:rPr lang="en-US" altLang="zh-CN" b="1" i="1" baseline="30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b="1" i="1" dirty="0">
                <a:solidFill>
                  <a:schemeClr val="tx1"/>
                </a:solidFill>
                <a:ea typeface="微软雅黑" panose="020B0503020204020204" pitchFamily="34" charset="-122"/>
              </a:rPr>
              <a:t>, Rui Zhang</a:t>
            </a:r>
            <a:r>
              <a:rPr lang="en-US" altLang="zh-CN" b="1" i="1" baseline="30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4</a:t>
            </a:r>
            <a:r>
              <a:rPr lang="en-US" altLang="zh-CN" b="1" i="1" dirty="0">
                <a:solidFill>
                  <a:schemeClr val="tx1"/>
                </a:solidFill>
                <a:ea typeface="微软雅黑" panose="020B0503020204020204" pitchFamily="34" charset="-122"/>
              </a:rPr>
              <a:t>, Hongguang Ren</a:t>
            </a:r>
            <a:r>
              <a:rPr lang="en-US" altLang="zh-CN" b="1" i="1" baseline="30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1</a:t>
            </a:r>
            <a:endParaRPr lang="en-US" altLang="zh-CN" b="1" i="1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 b="1" i="1" dirty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en-US" altLang="zh-CN" b="1" i="1" baseline="30000" dirty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r>
              <a:rPr lang="en-US" altLang="zh-CN" b="1" i="1" dirty="0">
                <a:solidFill>
                  <a:schemeClr val="tx1"/>
                </a:solidFill>
                <a:ea typeface="微软雅黑" panose="020B0503020204020204" pitchFamily="34" charset="-122"/>
              </a:rPr>
              <a:t>Beijing Institute of Biotechnology, China</a:t>
            </a:r>
          </a:p>
          <a:p>
            <a:pPr algn="ctr"/>
            <a:r>
              <a:rPr lang="en-US" altLang="zh-CN" b="1" i="1" baseline="30000" dirty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r>
              <a:rPr lang="en-US" altLang="zh-CN" b="1" i="1" dirty="0">
                <a:solidFill>
                  <a:schemeClr val="tx1"/>
                </a:solidFill>
                <a:ea typeface="微软雅黑" panose="020B0503020204020204" pitchFamily="34" charset="-122"/>
              </a:rPr>
              <a:t>University of Melbourne, Australia</a:t>
            </a:r>
          </a:p>
          <a:p>
            <a:pPr algn="ctr"/>
            <a:r>
              <a:rPr lang="en-US" altLang="zh-CN" b="1" i="1" baseline="30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b="1" i="1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Universitas Indonesia, Indonesia</a:t>
            </a:r>
          </a:p>
          <a:p>
            <a:pPr algn="ctr"/>
            <a:r>
              <a:rPr lang="en-US" altLang="zh-CN" b="1" i="1" baseline="30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4</a:t>
            </a:r>
            <a:r>
              <a:rPr lang="en-US" altLang="zh-CN" b="1" i="1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www.ruizhang.info, China</a:t>
            </a:r>
          </a:p>
          <a:p>
            <a:pPr algn="ctr"/>
            <a:r>
              <a:rPr lang="en-US" altLang="zh-CN" sz="1200" b="1" i="1" dirty="0">
                <a:solidFill>
                  <a:srgbClr val="6B2D0B"/>
                </a:solidFill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1200" b="1" i="1" dirty="0">
              <a:solidFill>
                <a:srgbClr val="6B2D0B"/>
              </a:solidFill>
              <a:ea typeface="微软雅黑" panose="020B0503020204020204" pitchFamily="34" charset="-122"/>
            </a:endParaRPr>
          </a:p>
          <a:p>
            <a:pPr algn="ctr"/>
            <a:r>
              <a:rPr lang="en-US" altLang="zh-CN" b="1" i="1" dirty="0">
                <a:solidFill>
                  <a:srgbClr val="6B2D0B"/>
                </a:solidFill>
                <a:ea typeface="微软雅黑" panose="020B0503020204020204" pitchFamily="34" charset="-122"/>
                <a:sym typeface="+mn-ea"/>
              </a:rPr>
              <a:t>Presented by Dong Kan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42890" y="17532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本文工作</a:t>
            </a:r>
            <a:r>
              <a:rPr lang="en-US" altLang="zh-CN" dirty="0"/>
              <a:t>-</a:t>
            </a:r>
            <a:r>
              <a:rPr lang="zh-CN" altLang="en-US" dirty="0"/>
              <a:t>相似区域搜索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0" y="1443476"/>
                <a:ext cx="12191365" cy="961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algn="ctr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kumimoji="1"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给定一个查询区域</a:t>
                </a:r>
                <a14:m>
                  <m:oMath xmlns:m="http://schemas.openxmlformats.org/officeDocument/2006/math">
                    <m:r>
                      <a:rPr kumimoji="1" lang="en-US" altLang="zh-CN" sz="2000" b="1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000" b="1" i="1" dirty="0" smtClean="0">
                        <a:solidFill>
                          <a:srgbClr val="FD9B6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q</m:t>
                    </m:r>
                    <m:r>
                      <a:rPr kumimoji="1" lang="en-US" altLang="zh-CN" sz="20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，和一个地图中感兴趣的范围</a:t>
                </a:r>
                <a14:m>
                  <m:oMath xmlns:m="http://schemas.openxmlformats.org/officeDocument/2006/math">
                    <m:r>
                      <a:rPr kumimoji="1" lang="en-US" altLang="zh-CN" sz="2000" b="1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000" b="1" i="1" dirty="0" smtClean="0">
                        <a:solidFill>
                          <a:srgbClr val="FD9B6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D</m:t>
                    </m:r>
                    <m:r>
                      <a:rPr kumimoji="1" lang="en-US" altLang="zh-CN" sz="20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，目标是返回与</a:t>
                </a:r>
                <a14:m>
                  <m:oMath xmlns:m="http://schemas.openxmlformats.org/officeDocument/2006/math">
                    <m:r>
                      <a:rPr kumimoji="1" lang="en-US" altLang="zh-CN" sz="2000" b="1" i="0" dirty="0" smtClean="0">
                        <a:solidFill>
                          <a:srgbClr val="FD9B6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000" b="1" i="1" dirty="0">
                        <a:solidFill>
                          <a:srgbClr val="FD9B6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q</m:t>
                    </m:r>
                    <m:r>
                      <a:rPr kumimoji="1" lang="en-US" altLang="zh-CN" sz="2000" b="1" i="1" dirty="0" smtClean="0">
                        <a:solidFill>
                          <a:srgbClr val="FD9B6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最相似的区域</a:t>
                </a:r>
                <a14:m>
                  <m:oMath xmlns:m="http://schemas.openxmlformats.org/officeDocument/2006/math">
                    <m:r>
                      <a:rPr kumimoji="1" lang="en-US" altLang="zh-CN" sz="2000" b="1" i="0" dirty="0" smtClean="0">
                        <a:solidFill>
                          <a:srgbClr val="FD9B6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000" b="1" i="1" dirty="0">
                        <a:solidFill>
                          <a:srgbClr val="FD9B6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r</m:t>
                    </m:r>
                    <m:r>
                      <a:rPr kumimoji="1" lang="en-US" altLang="zh-CN" sz="2000" b="1" i="1" dirty="0" smtClean="0">
                        <a:solidFill>
                          <a:srgbClr val="FD9B6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m:rPr>
                        <m:sty m:val="p"/>
                      </m:rPr>
                      <a:rPr kumimoji="1" lang="en-US" altLang="zh-CN" sz="2000" b="1" i="1" dirty="0">
                        <a:solidFill>
                          <a:srgbClr val="FD9B6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D</m:t>
                    </m:r>
                    <m:r>
                      <a:rPr kumimoji="1" lang="en-US" altLang="zh-CN" sz="2000" b="1" i="1" dirty="0">
                        <a:solidFill>
                          <a:srgbClr val="FD9B6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kumimoji="1"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indent="0" algn="ctr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kumimoji="1"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为了简单起见，</a:t>
                </a:r>
                <a14:m>
                  <m:oMath xmlns:m="http://schemas.openxmlformats.org/officeDocument/2006/math">
                    <m:r>
                      <a:rPr kumimoji="1" lang="en-US" altLang="zh-CN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D9B6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q</m:t>
                    </m:r>
                    <m:r>
                      <a:rPr kumimoji="1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D9B6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sz="2000" b="1" i="0" dirty="0" smtClean="0">
                        <a:solidFill>
                          <a:srgbClr val="FD9B6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000" b="1" i="1" dirty="0">
                        <a:solidFill>
                          <a:srgbClr val="FD9B6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r</m:t>
                    </m:r>
                    <m:r>
                      <a:rPr kumimoji="1" lang="en-US" altLang="zh-CN" sz="2000" b="1" i="1" dirty="0" smtClean="0">
                        <a:solidFill>
                          <a:srgbClr val="FD9B6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具有相同的形状和大小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0" y="1443476"/>
                <a:ext cx="12191365" cy="961289"/>
              </a:xfrm>
              <a:prstGeom prst="rect">
                <a:avLst/>
              </a:prstGeom>
              <a:blipFill rotWithShape="1">
                <a:blip r:embed="rId6"/>
                <a:stretch>
                  <a:fillRect t="-13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/>
          <a:srcRect l="2758"/>
          <a:stretch>
            <a:fillRect/>
          </a:stretch>
        </p:blipFill>
        <p:spPr>
          <a:xfrm>
            <a:off x="4922045" y="2757895"/>
            <a:ext cx="2347274" cy="248631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0" y="5455269"/>
            <a:ext cx="1219136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本文是以一个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为中心，半径为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圆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的内容作为一个区域的内容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本文工作</a:t>
            </a:r>
            <a:r>
              <a:rPr lang="en-US" altLang="zh-CN" dirty="0"/>
              <a:t>-</a:t>
            </a:r>
            <a:r>
              <a:rPr lang="zh-CN" altLang="en-US" dirty="0"/>
              <a:t>三重对比学习多关系图卷积神经网络（</a:t>
            </a:r>
            <a:r>
              <a:rPr lang="en-US" altLang="zh-CN" dirty="0"/>
              <a:t>C-MPGCN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35" y="1297750"/>
            <a:ext cx="1219136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区域的相似性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主观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的概念，没有普遍的定义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采用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三重对比学习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技术来训练名叫</a:t>
            </a:r>
            <a:r>
              <a:rPr kumimoji="1" lang="en-US" altLang="zh-CN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C-MPGCN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模型用于预测区域的相似性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97" y="2745503"/>
            <a:ext cx="10772970" cy="32278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本文工作</a:t>
            </a:r>
            <a:r>
              <a:rPr lang="en-US" altLang="zh-CN" dirty="0"/>
              <a:t>-</a:t>
            </a:r>
            <a:r>
              <a:rPr lang="zh-CN" altLang="en-US" dirty="0"/>
              <a:t>三重对比学习多关系图卷积神经网络（</a:t>
            </a:r>
            <a:r>
              <a:rPr lang="en-US" altLang="zh-CN" dirty="0"/>
              <a:t>C-MPGCN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35" y="1297750"/>
            <a:ext cx="1219136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区域的相似性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主观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的概念，没有普遍的定义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采用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三重对比学习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技术来训练名叫</a:t>
            </a:r>
            <a:r>
              <a:rPr kumimoji="1" lang="en-US" altLang="zh-CN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C-MPGCN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模型用于预测区域的相似性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709197" y="2745503"/>
            <a:ext cx="10772970" cy="3227822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3582036" y="2687078"/>
            <a:ext cx="2513964" cy="2438128"/>
            <a:chOff x="3582036" y="2687078"/>
            <a:chExt cx="2513964" cy="2438128"/>
          </a:xfrm>
        </p:grpSpPr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3582036" y="3472418"/>
              <a:ext cx="723472" cy="906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zh-CN" sz="4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</a:t>
              </a:r>
              <a:endParaRPr kumimoji="1"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箭头: 下 9"/>
            <p:cNvSpPr/>
            <p:nvPr>
              <p:custDataLst>
                <p:tags r:id="rId3"/>
              </p:custDataLst>
            </p:nvPr>
          </p:nvSpPr>
          <p:spPr>
            <a:xfrm rot="14276473">
              <a:off x="4622937" y="3070128"/>
              <a:ext cx="209550" cy="118000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1" name="箭头: 下 10"/>
            <p:cNvSpPr/>
            <p:nvPr>
              <p:custDataLst>
                <p:tags r:id="rId4"/>
              </p:custDataLst>
            </p:nvPr>
          </p:nvSpPr>
          <p:spPr>
            <a:xfrm rot="18079452">
              <a:off x="4629517" y="3837129"/>
              <a:ext cx="209550" cy="118000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5222866" y="2687078"/>
              <a:ext cx="723472" cy="906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zh-CN" sz="4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t-</a:t>
              </a:r>
              <a:endParaRPr kumimoji="1"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6"/>
              </p:custDataLst>
            </p:nvPr>
          </p:nvSpPr>
          <p:spPr>
            <a:xfrm>
              <a:off x="5222866" y="4218291"/>
              <a:ext cx="873134" cy="906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zh-CN" sz="4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t+</a:t>
              </a:r>
              <a:endParaRPr kumimoji="1"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本文工作</a:t>
            </a:r>
            <a:r>
              <a:rPr lang="en-US" altLang="zh-CN" dirty="0"/>
              <a:t>-</a:t>
            </a:r>
            <a:r>
              <a:rPr lang="zh-CN" altLang="en-US" dirty="0"/>
              <a:t>三重对比学习多关系图卷积神经网络（</a:t>
            </a:r>
            <a:r>
              <a:rPr lang="en-US" altLang="zh-CN" dirty="0"/>
              <a:t>C-MPGCN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35" y="1297750"/>
            <a:ext cx="1219136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区域的相似性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主观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的概念，没有普遍的定义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采用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三重对比学习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技术来训练名叫</a:t>
            </a:r>
            <a:r>
              <a:rPr kumimoji="1" lang="en-US" altLang="zh-CN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C-MPGCN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模型用于预测区域的相似性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709197" y="2745503"/>
            <a:ext cx="10772970" cy="3227822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3582036" y="2687078"/>
            <a:ext cx="2513964" cy="2438128"/>
            <a:chOff x="3582036" y="2687078"/>
            <a:chExt cx="2513964" cy="2438128"/>
          </a:xfrm>
        </p:grpSpPr>
        <p:sp>
          <p:nvSpPr>
            <p:cNvPr id="9" name="文本框 8"/>
            <p:cNvSpPr txBox="1"/>
            <p:nvPr>
              <p:custDataLst>
                <p:tags r:id="rId7"/>
              </p:custDataLst>
            </p:nvPr>
          </p:nvSpPr>
          <p:spPr>
            <a:xfrm>
              <a:off x="3582036" y="3472418"/>
              <a:ext cx="723472" cy="906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zh-CN" sz="4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</a:t>
              </a:r>
              <a:endParaRPr kumimoji="1"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箭头: 下 9"/>
            <p:cNvSpPr/>
            <p:nvPr>
              <p:custDataLst>
                <p:tags r:id="rId8"/>
              </p:custDataLst>
            </p:nvPr>
          </p:nvSpPr>
          <p:spPr>
            <a:xfrm rot="14276473">
              <a:off x="4622937" y="3070128"/>
              <a:ext cx="209550" cy="118000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1" name="箭头: 下 10"/>
            <p:cNvSpPr/>
            <p:nvPr>
              <p:custDataLst>
                <p:tags r:id="rId9"/>
              </p:custDataLst>
            </p:nvPr>
          </p:nvSpPr>
          <p:spPr>
            <a:xfrm rot="18079452">
              <a:off x="4629517" y="3837129"/>
              <a:ext cx="209550" cy="118000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0"/>
              </p:custDataLst>
            </p:nvPr>
          </p:nvSpPr>
          <p:spPr>
            <a:xfrm>
              <a:off x="5222866" y="2687078"/>
              <a:ext cx="723472" cy="906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zh-CN" sz="4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t-</a:t>
              </a:r>
              <a:endParaRPr kumimoji="1"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1"/>
              </p:custDataLst>
            </p:nvPr>
          </p:nvSpPr>
          <p:spPr>
            <a:xfrm>
              <a:off x="5222866" y="4218291"/>
              <a:ext cx="873134" cy="906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zh-CN" sz="4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t+</a:t>
              </a:r>
              <a:endParaRPr kumimoji="1"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57700" y="2715210"/>
            <a:ext cx="3907655" cy="2693771"/>
            <a:chOff x="4457700" y="2715210"/>
            <a:chExt cx="3907655" cy="2693771"/>
          </a:xfrm>
        </p:grpSpPr>
        <p:sp>
          <p:nvSpPr>
            <p:cNvPr id="4" name="CustomShape 7"/>
            <p:cNvSpPr/>
            <p:nvPr>
              <p:custDataLst>
                <p:tags r:id="rId2"/>
              </p:custDataLst>
            </p:nvPr>
          </p:nvSpPr>
          <p:spPr>
            <a:xfrm>
              <a:off x="7143049" y="2715210"/>
              <a:ext cx="1222306" cy="2693771"/>
            </a:xfrm>
            <a:prstGeom prst="roundRect">
              <a:avLst>
                <a:gd name="adj" fmla="val 12754"/>
              </a:avLst>
            </a:prstGeom>
            <a:solidFill>
              <a:schemeClr val="accent2">
                <a:lumMod val="60000"/>
                <a:lumOff val="40000"/>
                <a:alpha val="35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>
              <a:noAutofit/>
            </a:bodyPr>
            <a:lstStyle/>
            <a:p>
              <a:pPr lvl="0" algn="l" defTabSz="914400">
                <a:buClrTx/>
                <a:buSzTx/>
                <a:buFontTx/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7133638" y="3635982"/>
              <a:ext cx="1231717" cy="6388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Neural</a:t>
              </a:r>
            </a:p>
            <a:p>
              <a:pPr algn="ctr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Network</a:t>
              </a:r>
            </a:p>
            <a:p>
              <a:pPr algn="ctr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F</a:t>
              </a:r>
              <a:endPara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sp>
          <p:nvSpPr>
            <p:cNvPr id="8" name="箭头: 下 7"/>
            <p:cNvSpPr/>
            <p:nvPr>
              <p:custDataLst>
                <p:tags r:id="rId4"/>
              </p:custDataLst>
            </p:nvPr>
          </p:nvSpPr>
          <p:spPr>
            <a:xfrm rot="16200000">
              <a:off x="6448271" y="4195343"/>
              <a:ext cx="209550" cy="118000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4" name="箭头: 下 13"/>
            <p:cNvSpPr/>
            <p:nvPr>
              <p:custDataLst>
                <p:tags r:id="rId5"/>
              </p:custDataLst>
            </p:nvPr>
          </p:nvSpPr>
          <p:spPr>
            <a:xfrm rot="16200000">
              <a:off x="6474084" y="2664290"/>
              <a:ext cx="209550" cy="118000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5" name="箭头: 下 14"/>
            <p:cNvSpPr/>
            <p:nvPr>
              <p:custDataLst>
                <p:tags r:id="rId6"/>
              </p:custDataLst>
            </p:nvPr>
          </p:nvSpPr>
          <p:spPr>
            <a:xfrm rot="16200000">
              <a:off x="5708506" y="2664239"/>
              <a:ext cx="209550" cy="2711162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本文工作</a:t>
            </a:r>
            <a:r>
              <a:rPr lang="en-US" altLang="zh-CN" dirty="0"/>
              <a:t>-</a:t>
            </a:r>
            <a:r>
              <a:rPr lang="zh-CN" altLang="en-US" dirty="0"/>
              <a:t>三重对比学习多关系图卷积神经网络（</a:t>
            </a:r>
            <a:r>
              <a:rPr lang="en-US" altLang="zh-CN" dirty="0"/>
              <a:t>C-MPGCN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35" y="1297750"/>
            <a:ext cx="1219136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区域的相似性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主观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的概念，没有普遍的定义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采用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三重对比学习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技术来训练名叫</a:t>
            </a:r>
            <a:r>
              <a:rPr kumimoji="1" lang="en-US" altLang="zh-CN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C-MPGCN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模型用于预测区域的相似性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5">
            <a:alphaModFix amt="50000"/>
          </a:blip>
          <a:stretch>
            <a:fillRect/>
          </a:stretch>
        </p:blipFill>
        <p:spPr>
          <a:xfrm>
            <a:off x="709197" y="2745503"/>
            <a:ext cx="10772970" cy="3227822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3582036" y="2687078"/>
            <a:ext cx="2513964" cy="2438128"/>
            <a:chOff x="3582036" y="2687078"/>
            <a:chExt cx="2513964" cy="2438128"/>
          </a:xfrm>
        </p:grpSpPr>
        <p:sp>
          <p:nvSpPr>
            <p:cNvPr id="9" name="文本框 8"/>
            <p:cNvSpPr txBox="1"/>
            <p:nvPr>
              <p:custDataLst>
                <p:tags r:id="rId18"/>
              </p:custDataLst>
            </p:nvPr>
          </p:nvSpPr>
          <p:spPr>
            <a:xfrm>
              <a:off x="3582036" y="3472418"/>
              <a:ext cx="723472" cy="906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zh-CN" sz="4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</a:t>
              </a:r>
              <a:endParaRPr kumimoji="1"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箭头: 下 9"/>
            <p:cNvSpPr/>
            <p:nvPr>
              <p:custDataLst>
                <p:tags r:id="rId19"/>
              </p:custDataLst>
            </p:nvPr>
          </p:nvSpPr>
          <p:spPr>
            <a:xfrm rot="14276473">
              <a:off x="4622937" y="3070128"/>
              <a:ext cx="209550" cy="118000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1" name="箭头: 下 10"/>
            <p:cNvSpPr/>
            <p:nvPr>
              <p:custDataLst>
                <p:tags r:id="rId20"/>
              </p:custDataLst>
            </p:nvPr>
          </p:nvSpPr>
          <p:spPr>
            <a:xfrm rot="18079452">
              <a:off x="4629517" y="3837129"/>
              <a:ext cx="209550" cy="118000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21"/>
              </p:custDataLst>
            </p:nvPr>
          </p:nvSpPr>
          <p:spPr>
            <a:xfrm>
              <a:off x="5222866" y="2687078"/>
              <a:ext cx="723472" cy="906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zh-CN" sz="4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t-</a:t>
              </a:r>
              <a:endParaRPr kumimoji="1"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22"/>
              </p:custDataLst>
            </p:nvPr>
          </p:nvSpPr>
          <p:spPr>
            <a:xfrm>
              <a:off x="5222866" y="4218291"/>
              <a:ext cx="873134" cy="906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zh-CN" sz="4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t+</a:t>
              </a:r>
              <a:endParaRPr kumimoji="1"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457700" y="2715210"/>
            <a:ext cx="3907655" cy="2693771"/>
            <a:chOff x="4457700" y="2715210"/>
            <a:chExt cx="3907655" cy="2693771"/>
          </a:xfrm>
        </p:grpSpPr>
        <p:sp>
          <p:nvSpPr>
            <p:cNvPr id="4" name="CustomShape 7"/>
            <p:cNvSpPr/>
            <p:nvPr>
              <p:custDataLst>
                <p:tags r:id="rId13"/>
              </p:custDataLst>
            </p:nvPr>
          </p:nvSpPr>
          <p:spPr>
            <a:xfrm>
              <a:off x="7143049" y="2715210"/>
              <a:ext cx="1222306" cy="2693771"/>
            </a:xfrm>
            <a:prstGeom prst="roundRect">
              <a:avLst>
                <a:gd name="adj" fmla="val 12754"/>
              </a:avLst>
            </a:prstGeom>
            <a:solidFill>
              <a:schemeClr val="accent2">
                <a:lumMod val="60000"/>
                <a:lumOff val="40000"/>
                <a:alpha val="35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>
              <a:noAutofit/>
            </a:bodyPr>
            <a:lstStyle/>
            <a:p>
              <a:pPr lvl="0" algn="l" defTabSz="914400">
                <a:buClrTx/>
                <a:buSzTx/>
                <a:buFontTx/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14"/>
              </p:custDataLst>
            </p:nvPr>
          </p:nvSpPr>
          <p:spPr>
            <a:xfrm>
              <a:off x="7133638" y="3635982"/>
              <a:ext cx="1231717" cy="6388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Neural</a:t>
              </a:r>
            </a:p>
            <a:p>
              <a:pPr algn="ctr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Network</a:t>
              </a:r>
            </a:p>
            <a:p>
              <a:pPr algn="ctr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F</a:t>
              </a:r>
              <a:endPara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sp>
          <p:nvSpPr>
            <p:cNvPr id="8" name="箭头: 下 7"/>
            <p:cNvSpPr/>
            <p:nvPr>
              <p:custDataLst>
                <p:tags r:id="rId15"/>
              </p:custDataLst>
            </p:nvPr>
          </p:nvSpPr>
          <p:spPr>
            <a:xfrm rot="16200000">
              <a:off x="6448271" y="4195343"/>
              <a:ext cx="209550" cy="118000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4" name="箭头: 下 13"/>
            <p:cNvSpPr/>
            <p:nvPr>
              <p:custDataLst>
                <p:tags r:id="rId16"/>
              </p:custDataLst>
            </p:nvPr>
          </p:nvSpPr>
          <p:spPr>
            <a:xfrm rot="16200000">
              <a:off x="6474084" y="2664290"/>
              <a:ext cx="209550" cy="118000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5" name="箭头: 下 14"/>
            <p:cNvSpPr/>
            <p:nvPr>
              <p:custDataLst>
                <p:tags r:id="rId17"/>
              </p:custDataLst>
            </p:nvPr>
          </p:nvSpPr>
          <p:spPr>
            <a:xfrm rot="16200000">
              <a:off x="5708506" y="2664239"/>
              <a:ext cx="209550" cy="2711162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365355" y="2763807"/>
            <a:ext cx="1558406" cy="2616552"/>
            <a:chOff x="8365355" y="2763807"/>
            <a:chExt cx="1558406" cy="2616552"/>
          </a:xfrm>
        </p:grpSpPr>
        <p:sp>
          <p:nvSpPr>
            <p:cNvPr id="16" name="CustomShape 7"/>
            <p:cNvSpPr/>
            <p:nvPr>
              <p:custDataLst>
                <p:tags r:id="rId2"/>
              </p:custDataLst>
            </p:nvPr>
          </p:nvSpPr>
          <p:spPr>
            <a:xfrm>
              <a:off x="8516841" y="2786229"/>
              <a:ext cx="1406920" cy="708611"/>
            </a:xfrm>
            <a:prstGeom prst="roundRect">
              <a:avLst>
                <a:gd name="adj" fmla="val 16836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7" name="CustomShape 7"/>
            <p:cNvSpPr/>
            <p:nvPr>
              <p:custDataLst>
                <p:tags r:id="rId3"/>
              </p:custDataLst>
            </p:nvPr>
          </p:nvSpPr>
          <p:spPr>
            <a:xfrm>
              <a:off x="8516841" y="3706567"/>
              <a:ext cx="1406920" cy="708611"/>
            </a:xfrm>
            <a:prstGeom prst="roundRect">
              <a:avLst>
                <a:gd name="adj" fmla="val 16836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8" name="CustomShape 7"/>
            <p:cNvSpPr/>
            <p:nvPr>
              <p:custDataLst>
                <p:tags r:id="rId4"/>
              </p:custDataLst>
            </p:nvPr>
          </p:nvSpPr>
          <p:spPr>
            <a:xfrm>
              <a:off x="8516841" y="4671748"/>
              <a:ext cx="1406920" cy="708611"/>
            </a:xfrm>
            <a:prstGeom prst="roundRect">
              <a:avLst>
                <a:gd name="adj" fmla="val 16836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9" name="CustomShape 7"/>
            <p:cNvSpPr/>
            <p:nvPr>
              <p:custDataLst>
                <p:tags r:id="rId5"/>
              </p:custDataLst>
            </p:nvPr>
          </p:nvSpPr>
          <p:spPr>
            <a:xfrm>
              <a:off x="8516841" y="2763807"/>
              <a:ext cx="1406920" cy="708611"/>
            </a:xfrm>
            <a:prstGeom prst="roundRect">
              <a:avLst>
                <a:gd name="adj" fmla="val 16836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20" name="CustomShape 7"/>
            <p:cNvSpPr/>
            <p:nvPr>
              <p:custDataLst>
                <p:tags r:id="rId6"/>
              </p:custDataLst>
            </p:nvPr>
          </p:nvSpPr>
          <p:spPr>
            <a:xfrm>
              <a:off x="8516841" y="4649326"/>
              <a:ext cx="1406920" cy="708611"/>
            </a:xfrm>
            <a:prstGeom prst="roundRect">
              <a:avLst>
                <a:gd name="adj" fmla="val 16836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7"/>
              </p:custDataLst>
            </p:nvPr>
          </p:nvSpPr>
          <p:spPr>
            <a:xfrm>
              <a:off x="8604442" y="2790190"/>
              <a:ext cx="1231717" cy="6388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F</a:t>
              </a:r>
              <a:r>
                <a:rPr lang="zh-CN" altLang="en-US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（</a:t>
              </a:r>
              <a:r>
                <a:rPr lang="en-US" altLang="zh-CN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t-</a:t>
              </a:r>
              <a:r>
                <a:rPr lang="zh-CN" altLang="en-US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）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8"/>
              </p:custDataLst>
            </p:nvPr>
          </p:nvSpPr>
          <p:spPr>
            <a:xfrm>
              <a:off x="8604441" y="3776368"/>
              <a:ext cx="1231717" cy="6388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F</a:t>
              </a:r>
              <a:r>
                <a:rPr lang="zh-CN" altLang="en-US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（</a:t>
              </a:r>
              <a:r>
                <a:rPr lang="en-US" altLang="zh-CN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t</a:t>
              </a:r>
              <a:r>
                <a:rPr lang="zh-CN" altLang="en-US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）</a:t>
              </a:r>
            </a:p>
          </p:txBody>
        </p:sp>
        <p:sp>
          <p:nvSpPr>
            <p:cNvPr id="23" name="文本框 22"/>
            <p:cNvSpPr txBox="1"/>
            <p:nvPr>
              <p:custDataLst>
                <p:tags r:id="rId9"/>
              </p:custDataLst>
            </p:nvPr>
          </p:nvSpPr>
          <p:spPr>
            <a:xfrm>
              <a:off x="8605818" y="4706648"/>
              <a:ext cx="1231717" cy="6388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F</a:t>
              </a:r>
              <a:r>
                <a:rPr lang="zh-CN" altLang="en-US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（</a:t>
              </a:r>
              <a:r>
                <a:rPr lang="en-US" altLang="zh-CN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t+</a:t>
              </a:r>
              <a:r>
                <a:rPr lang="zh-CN" altLang="en-US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）</a:t>
              </a:r>
            </a:p>
          </p:txBody>
        </p:sp>
        <p:sp>
          <p:nvSpPr>
            <p:cNvPr id="24" name="箭头: 下 23"/>
            <p:cNvSpPr/>
            <p:nvPr>
              <p:custDataLst>
                <p:tags r:id="rId10"/>
              </p:custDataLst>
            </p:nvPr>
          </p:nvSpPr>
          <p:spPr>
            <a:xfrm rot="16200000">
              <a:off x="8341029" y="3174271"/>
              <a:ext cx="209550" cy="142075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箭头: 下 24"/>
            <p:cNvSpPr/>
            <p:nvPr>
              <p:custDataLst>
                <p:tags r:id="rId11"/>
              </p:custDataLst>
            </p:nvPr>
          </p:nvSpPr>
          <p:spPr>
            <a:xfrm rot="16200000">
              <a:off x="8331618" y="3944388"/>
              <a:ext cx="209550" cy="142075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6" name="箭头: 下 25"/>
            <p:cNvSpPr/>
            <p:nvPr>
              <p:custDataLst>
                <p:tags r:id="rId12"/>
              </p:custDataLst>
            </p:nvPr>
          </p:nvSpPr>
          <p:spPr>
            <a:xfrm rot="16200000">
              <a:off x="8341029" y="4713000"/>
              <a:ext cx="209550" cy="142075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A5E12F-523A-4D75-95A2-779F57F5D9E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本文工作</a:t>
            </a:r>
            <a:r>
              <a:rPr lang="en-US" altLang="zh-CN" dirty="0"/>
              <a:t>-</a:t>
            </a:r>
            <a:r>
              <a:rPr lang="zh-CN" altLang="en-US" dirty="0"/>
              <a:t>三重对比学习多关系图卷积神经网络（</a:t>
            </a:r>
            <a:r>
              <a:rPr lang="en-US" altLang="zh-CN" dirty="0"/>
              <a:t>C-MPGCN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35" y="1297750"/>
            <a:ext cx="1219136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区域的相似性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主观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的概念，没有普遍的定义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采用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三重对比学习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技术来训练名叫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C-MPGCN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模型用于预测区域的相似性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4">
            <a:alphaModFix amt="50000"/>
          </a:blip>
          <a:stretch>
            <a:fillRect/>
          </a:stretch>
        </p:blipFill>
        <p:spPr>
          <a:xfrm>
            <a:off x="-2411374" y="2745503"/>
            <a:ext cx="10772970" cy="3227822"/>
          </a:xfrm>
          <a:prstGeom prst="rect">
            <a:avLst/>
          </a:prstGeom>
        </p:spPr>
      </p:pic>
      <p:sp>
        <p:nvSpPr>
          <p:cNvPr id="27" name="CustomShape 7"/>
          <p:cNvSpPr/>
          <p:nvPr>
            <p:custDataLst>
              <p:tags r:id="rId2"/>
            </p:custDataLst>
          </p:nvPr>
        </p:nvSpPr>
        <p:spPr>
          <a:xfrm>
            <a:off x="7210327" y="2715210"/>
            <a:ext cx="4520207" cy="2693771"/>
          </a:xfrm>
          <a:prstGeom prst="roundRect">
            <a:avLst>
              <a:gd name="adj" fmla="val 12754"/>
            </a:avLst>
          </a:prstGeom>
          <a:solidFill>
            <a:schemeClr val="accent2">
              <a:lumMod val="60000"/>
              <a:lumOff val="40000"/>
              <a:alpha val="35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8" name="箭头: 下 27"/>
          <p:cNvSpPr/>
          <p:nvPr>
            <p:custDataLst>
              <p:tags r:id="rId3"/>
            </p:custDataLst>
          </p:nvPr>
        </p:nvSpPr>
        <p:spPr>
          <a:xfrm rot="16200000">
            <a:off x="6902454" y="3089734"/>
            <a:ext cx="209550" cy="31114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箭头: 下 28"/>
          <p:cNvSpPr/>
          <p:nvPr>
            <p:custDataLst>
              <p:tags r:id="rId4"/>
            </p:custDataLst>
          </p:nvPr>
        </p:nvSpPr>
        <p:spPr>
          <a:xfrm rot="16200000">
            <a:off x="6902457" y="3859851"/>
            <a:ext cx="209550" cy="31114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箭头: 下 29"/>
          <p:cNvSpPr/>
          <p:nvPr>
            <p:custDataLst>
              <p:tags r:id="rId5"/>
            </p:custDataLst>
          </p:nvPr>
        </p:nvSpPr>
        <p:spPr>
          <a:xfrm rot="16200000">
            <a:off x="6902455" y="4628464"/>
            <a:ext cx="209550" cy="31114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>
            <p:custDataLst>
              <p:tags r:id="rId6"/>
            </p:custDataLst>
          </p:nvPr>
        </p:nvSpPr>
        <p:spPr>
          <a:xfrm>
            <a:off x="7210324" y="3039663"/>
            <a:ext cx="4468311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||F</a:t>
            </a:r>
            <a:r>
              <a:rPr lang="en-US" altLang="zh-CN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(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-F(t+)||  + a &lt; ||F</a:t>
            </a:r>
            <a:r>
              <a:rPr lang="en-US" altLang="zh-CN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(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-F(t-)||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9087041" y="3221163"/>
            <a:ext cx="171550" cy="18530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</a:t>
            </a:r>
            <a:endParaRPr kumimoji="0" lang="zh-CN" altLang="en-US" sz="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8"/>
            </p:custDataLst>
          </p:nvPr>
        </p:nvSpPr>
        <p:spPr>
          <a:xfrm>
            <a:off x="9087041" y="3336349"/>
            <a:ext cx="171550" cy="18530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</a:t>
            </a:r>
            <a:endParaRPr kumimoji="0" lang="zh-CN" altLang="en-US" sz="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9"/>
            </p:custDataLst>
          </p:nvPr>
        </p:nvSpPr>
        <p:spPr>
          <a:xfrm>
            <a:off x="10968953" y="3223762"/>
            <a:ext cx="171550" cy="18530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</a:t>
            </a:r>
            <a:endParaRPr kumimoji="0" lang="zh-CN" altLang="en-US" sz="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10"/>
            </p:custDataLst>
          </p:nvPr>
        </p:nvSpPr>
        <p:spPr>
          <a:xfrm>
            <a:off x="10968953" y="3338948"/>
            <a:ext cx="171550" cy="18530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</a:t>
            </a:r>
            <a:endParaRPr kumimoji="0" lang="zh-CN" altLang="en-US" sz="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435280" y="4166685"/>
            <a:ext cx="4018397" cy="659213"/>
          </a:xfrm>
          <a:prstGeom prst="roundRect">
            <a:avLst>
              <a:gd name="adj" fmla="val 21934"/>
            </a:avLst>
          </a:prstGeom>
        </p:spPr>
      </p:pic>
      <p:grpSp>
        <p:nvGrpSpPr>
          <p:cNvPr id="66" name="组合 65"/>
          <p:cNvGrpSpPr/>
          <p:nvPr/>
        </p:nvGrpSpPr>
        <p:grpSpPr>
          <a:xfrm>
            <a:off x="456873" y="2687078"/>
            <a:ext cx="2513964" cy="2438128"/>
            <a:chOff x="456873" y="2687078"/>
            <a:chExt cx="2513964" cy="2438128"/>
          </a:xfrm>
        </p:grpSpPr>
        <p:sp>
          <p:nvSpPr>
            <p:cNvPr id="42" name="文本框 41"/>
            <p:cNvSpPr txBox="1"/>
            <p:nvPr>
              <p:custDataLst>
                <p:tags r:id="rId27"/>
              </p:custDataLst>
            </p:nvPr>
          </p:nvSpPr>
          <p:spPr>
            <a:xfrm>
              <a:off x="456873" y="3472418"/>
              <a:ext cx="723472" cy="906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zh-CN" sz="4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</a:t>
              </a:r>
              <a:endParaRPr kumimoji="1"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3" name="箭头: 下 42"/>
            <p:cNvSpPr/>
            <p:nvPr>
              <p:custDataLst>
                <p:tags r:id="rId28"/>
              </p:custDataLst>
            </p:nvPr>
          </p:nvSpPr>
          <p:spPr>
            <a:xfrm rot="14276473">
              <a:off x="1497774" y="3070128"/>
              <a:ext cx="209550" cy="118000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4" name="箭头: 下 43"/>
            <p:cNvSpPr/>
            <p:nvPr>
              <p:custDataLst>
                <p:tags r:id="rId29"/>
              </p:custDataLst>
            </p:nvPr>
          </p:nvSpPr>
          <p:spPr>
            <a:xfrm rot="18079452">
              <a:off x="1504354" y="3837129"/>
              <a:ext cx="209550" cy="118000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30"/>
              </p:custDataLst>
            </p:nvPr>
          </p:nvSpPr>
          <p:spPr>
            <a:xfrm>
              <a:off x="2097703" y="2687078"/>
              <a:ext cx="723472" cy="906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zh-CN" sz="4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t-</a:t>
              </a:r>
              <a:endParaRPr kumimoji="1"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31"/>
              </p:custDataLst>
            </p:nvPr>
          </p:nvSpPr>
          <p:spPr>
            <a:xfrm>
              <a:off x="2097703" y="4218291"/>
              <a:ext cx="873134" cy="906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zh-CN" sz="4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t+</a:t>
              </a:r>
              <a:endParaRPr kumimoji="1"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332537" y="2715210"/>
            <a:ext cx="3907655" cy="2693771"/>
            <a:chOff x="1332537" y="2715210"/>
            <a:chExt cx="3907655" cy="2693771"/>
          </a:xfrm>
        </p:grpSpPr>
        <p:sp>
          <p:nvSpPr>
            <p:cNvPr id="62" name="CustomShape 7"/>
            <p:cNvSpPr/>
            <p:nvPr>
              <p:custDataLst>
                <p:tags r:id="rId22"/>
              </p:custDataLst>
            </p:nvPr>
          </p:nvSpPr>
          <p:spPr>
            <a:xfrm>
              <a:off x="4017886" y="2715210"/>
              <a:ext cx="1222306" cy="2693771"/>
            </a:xfrm>
            <a:prstGeom prst="roundRect">
              <a:avLst>
                <a:gd name="adj" fmla="val 12754"/>
              </a:avLst>
            </a:prstGeom>
            <a:solidFill>
              <a:schemeClr val="accent2">
                <a:lumMod val="60000"/>
                <a:lumOff val="40000"/>
                <a:alpha val="35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>
              <a:noAutofit/>
            </a:bodyPr>
            <a:lstStyle/>
            <a:p>
              <a:pPr lvl="0" algn="l" defTabSz="914400">
                <a:buClrTx/>
                <a:buSzTx/>
                <a:buFontTx/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3"/>
              </p:custDataLst>
            </p:nvPr>
          </p:nvSpPr>
          <p:spPr>
            <a:xfrm>
              <a:off x="4008475" y="3635982"/>
              <a:ext cx="1231717" cy="6388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Neural</a:t>
              </a:r>
            </a:p>
            <a:p>
              <a:pPr algn="ctr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Network</a:t>
              </a:r>
            </a:p>
            <a:p>
              <a:pPr algn="ctr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F</a:t>
              </a:r>
              <a:endPara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sp>
          <p:nvSpPr>
            <p:cNvPr id="48" name="箭头: 下 47"/>
            <p:cNvSpPr/>
            <p:nvPr>
              <p:custDataLst>
                <p:tags r:id="rId24"/>
              </p:custDataLst>
            </p:nvPr>
          </p:nvSpPr>
          <p:spPr>
            <a:xfrm rot="16200000">
              <a:off x="3323108" y="4195343"/>
              <a:ext cx="209550" cy="118000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9" name="箭头: 下 48"/>
            <p:cNvSpPr/>
            <p:nvPr>
              <p:custDataLst>
                <p:tags r:id="rId25"/>
              </p:custDataLst>
            </p:nvPr>
          </p:nvSpPr>
          <p:spPr>
            <a:xfrm rot="16200000">
              <a:off x="3348921" y="2664290"/>
              <a:ext cx="209550" cy="118000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0" name="箭头: 下 49"/>
            <p:cNvSpPr/>
            <p:nvPr>
              <p:custDataLst>
                <p:tags r:id="rId26"/>
              </p:custDataLst>
            </p:nvPr>
          </p:nvSpPr>
          <p:spPr>
            <a:xfrm rot="16200000">
              <a:off x="2583343" y="2664239"/>
              <a:ext cx="209550" cy="2711162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240192" y="2763807"/>
            <a:ext cx="1558406" cy="2616552"/>
            <a:chOff x="5240192" y="2763807"/>
            <a:chExt cx="1558406" cy="2616552"/>
          </a:xfrm>
        </p:grpSpPr>
        <p:sp>
          <p:nvSpPr>
            <p:cNvPr id="51" name="CustomShape 7"/>
            <p:cNvSpPr/>
            <p:nvPr>
              <p:custDataLst>
                <p:tags r:id="rId11"/>
              </p:custDataLst>
            </p:nvPr>
          </p:nvSpPr>
          <p:spPr>
            <a:xfrm>
              <a:off x="5391678" y="2786229"/>
              <a:ext cx="1406920" cy="708611"/>
            </a:xfrm>
            <a:prstGeom prst="roundRect">
              <a:avLst>
                <a:gd name="adj" fmla="val 16836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52" name="CustomShape 7"/>
            <p:cNvSpPr/>
            <p:nvPr>
              <p:custDataLst>
                <p:tags r:id="rId12"/>
              </p:custDataLst>
            </p:nvPr>
          </p:nvSpPr>
          <p:spPr>
            <a:xfrm>
              <a:off x="5391678" y="3706567"/>
              <a:ext cx="1406920" cy="708611"/>
            </a:xfrm>
            <a:prstGeom prst="roundRect">
              <a:avLst>
                <a:gd name="adj" fmla="val 16836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53" name="CustomShape 7"/>
            <p:cNvSpPr/>
            <p:nvPr>
              <p:custDataLst>
                <p:tags r:id="rId13"/>
              </p:custDataLst>
            </p:nvPr>
          </p:nvSpPr>
          <p:spPr>
            <a:xfrm>
              <a:off x="5391678" y="4671748"/>
              <a:ext cx="1406920" cy="708611"/>
            </a:xfrm>
            <a:prstGeom prst="roundRect">
              <a:avLst>
                <a:gd name="adj" fmla="val 16836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54" name="CustomShape 7"/>
            <p:cNvSpPr/>
            <p:nvPr>
              <p:custDataLst>
                <p:tags r:id="rId14"/>
              </p:custDataLst>
            </p:nvPr>
          </p:nvSpPr>
          <p:spPr>
            <a:xfrm>
              <a:off x="5391678" y="2763807"/>
              <a:ext cx="1406920" cy="708611"/>
            </a:xfrm>
            <a:prstGeom prst="roundRect">
              <a:avLst>
                <a:gd name="adj" fmla="val 16836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55" name="CustomShape 7"/>
            <p:cNvSpPr/>
            <p:nvPr>
              <p:custDataLst>
                <p:tags r:id="rId15"/>
              </p:custDataLst>
            </p:nvPr>
          </p:nvSpPr>
          <p:spPr>
            <a:xfrm>
              <a:off x="5391678" y="4649326"/>
              <a:ext cx="1406920" cy="708611"/>
            </a:xfrm>
            <a:prstGeom prst="roundRect">
              <a:avLst>
                <a:gd name="adj" fmla="val 16836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6"/>
              </p:custDataLst>
            </p:nvPr>
          </p:nvSpPr>
          <p:spPr>
            <a:xfrm>
              <a:off x="5479279" y="2790190"/>
              <a:ext cx="1231717" cy="6388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F</a:t>
              </a:r>
              <a:r>
                <a:rPr lang="zh-CN" altLang="en-US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（</a:t>
              </a:r>
              <a:r>
                <a:rPr lang="en-US" altLang="zh-CN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t-</a:t>
              </a:r>
              <a:r>
                <a:rPr lang="zh-CN" altLang="en-US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）</a:t>
              </a:r>
            </a:p>
          </p:txBody>
        </p:sp>
        <p:sp>
          <p:nvSpPr>
            <p:cNvPr id="57" name="文本框 56"/>
            <p:cNvSpPr txBox="1"/>
            <p:nvPr>
              <p:custDataLst>
                <p:tags r:id="rId17"/>
              </p:custDataLst>
            </p:nvPr>
          </p:nvSpPr>
          <p:spPr>
            <a:xfrm>
              <a:off x="5479278" y="3776368"/>
              <a:ext cx="1231717" cy="6388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F</a:t>
              </a:r>
              <a:r>
                <a:rPr lang="zh-CN" altLang="en-US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（</a:t>
              </a:r>
              <a:r>
                <a:rPr lang="en-US" altLang="zh-CN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t</a:t>
              </a:r>
              <a:r>
                <a:rPr lang="zh-CN" altLang="en-US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）</a:t>
              </a:r>
            </a:p>
          </p:txBody>
        </p:sp>
        <p:sp>
          <p:nvSpPr>
            <p:cNvPr id="58" name="文本框 57"/>
            <p:cNvSpPr txBox="1"/>
            <p:nvPr>
              <p:custDataLst>
                <p:tags r:id="rId18"/>
              </p:custDataLst>
            </p:nvPr>
          </p:nvSpPr>
          <p:spPr>
            <a:xfrm>
              <a:off x="5480655" y="4706648"/>
              <a:ext cx="1231717" cy="6388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F</a:t>
              </a:r>
              <a:r>
                <a:rPr lang="zh-CN" altLang="en-US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（</a:t>
              </a:r>
              <a:r>
                <a:rPr lang="en-US" altLang="zh-CN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t+</a:t>
              </a:r>
              <a:r>
                <a:rPr lang="zh-CN" altLang="en-US" b="1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）</a:t>
              </a:r>
            </a:p>
          </p:txBody>
        </p:sp>
        <p:sp>
          <p:nvSpPr>
            <p:cNvPr id="59" name="箭头: 下 58"/>
            <p:cNvSpPr/>
            <p:nvPr>
              <p:custDataLst>
                <p:tags r:id="rId19"/>
              </p:custDataLst>
            </p:nvPr>
          </p:nvSpPr>
          <p:spPr>
            <a:xfrm rot="16200000">
              <a:off x="5215866" y="3174271"/>
              <a:ext cx="209550" cy="142075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0" name="箭头: 下 59"/>
            <p:cNvSpPr/>
            <p:nvPr>
              <p:custDataLst>
                <p:tags r:id="rId20"/>
              </p:custDataLst>
            </p:nvPr>
          </p:nvSpPr>
          <p:spPr>
            <a:xfrm rot="16200000">
              <a:off x="5206455" y="3944388"/>
              <a:ext cx="209550" cy="142075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1" name="箭头: 下 60"/>
            <p:cNvSpPr/>
            <p:nvPr>
              <p:custDataLst>
                <p:tags r:id="rId21"/>
              </p:custDataLst>
            </p:nvPr>
          </p:nvSpPr>
          <p:spPr>
            <a:xfrm rot="16200000">
              <a:off x="5215866" y="4713000"/>
              <a:ext cx="209550" cy="142075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本文工作</a:t>
            </a:r>
            <a:r>
              <a:rPr lang="en-US" altLang="zh-CN" dirty="0"/>
              <a:t>-</a:t>
            </a:r>
            <a:r>
              <a:rPr lang="zh-CN" altLang="en-US" dirty="0"/>
              <a:t>三重对比学习多关系图卷积神经网络（</a:t>
            </a:r>
            <a:r>
              <a:rPr lang="en-US" altLang="zh-CN" dirty="0"/>
              <a:t>C-MPGCN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35" y="1297750"/>
            <a:ext cx="1219136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区域的相似性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主观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的概念，没有普遍的定义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采用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三重对比学习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技术来训练名叫</a:t>
            </a:r>
            <a:r>
              <a:rPr kumimoji="1" lang="en-US" altLang="zh-CN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C-MPGCN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模型用于预测区域的相似性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97" y="2745503"/>
            <a:ext cx="10772970" cy="32278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A5E12F-523A-4D75-95A2-779F57F5D9E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本文工作</a:t>
            </a:r>
            <a:r>
              <a:rPr lang="en-US" altLang="zh-CN" dirty="0"/>
              <a:t>-</a:t>
            </a:r>
            <a:r>
              <a:rPr lang="zh-CN" altLang="en-US" dirty="0"/>
              <a:t>区域的表示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0" y="1015865"/>
            <a:ext cx="12191365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如何进行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区域的表示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？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本文是以一个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为中心，半径为</a:t>
            </a:r>
            <a:r>
              <a:rPr kumimoji="1" lang="el-GR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γ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圆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的内容作为一个区域的内容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如何进行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圆的表示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？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/>
          <a:srcRect r="59633"/>
          <a:stretch>
            <a:fillRect/>
          </a:stretch>
        </p:blipFill>
        <p:spPr>
          <a:xfrm>
            <a:off x="709005" y="2894171"/>
            <a:ext cx="4348622" cy="32278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/>
          <a:srcRect r="88446" b="82778"/>
          <a:stretch>
            <a:fillRect/>
          </a:stretch>
        </p:blipFill>
        <p:spPr>
          <a:xfrm>
            <a:off x="4232332" y="4909661"/>
            <a:ext cx="1244677" cy="5559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/>
          <a:srcRect r="88446" b="82778"/>
          <a:stretch>
            <a:fillRect/>
          </a:stretch>
        </p:blipFill>
        <p:spPr>
          <a:xfrm>
            <a:off x="4107370" y="5622078"/>
            <a:ext cx="1244677" cy="5559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7"/>
          <a:srcRect r="88446" b="82778"/>
          <a:stretch>
            <a:fillRect/>
          </a:stretch>
        </p:blipFill>
        <p:spPr>
          <a:xfrm>
            <a:off x="4232332" y="3081171"/>
            <a:ext cx="1244677" cy="555906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947267" y="4030751"/>
            <a:ext cx="1562552" cy="7223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Graph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7719393" y="2933819"/>
            <a:ext cx="1562552" cy="7223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6794527" y="3925826"/>
            <a:ext cx="924866" cy="1107179"/>
            <a:chOff x="7656598" y="3676946"/>
            <a:chExt cx="924866" cy="1107179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7"/>
            <a:srcRect l="21856" r="71428" b="68777"/>
            <a:stretch>
              <a:fillRect/>
            </a:stretch>
          </p:blipFill>
          <p:spPr>
            <a:xfrm>
              <a:off x="7656598" y="3676946"/>
              <a:ext cx="723472" cy="100781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7"/>
            <a:srcRect r="88446" b="82778"/>
            <a:stretch>
              <a:fillRect/>
            </a:stretch>
          </p:blipFill>
          <p:spPr>
            <a:xfrm>
              <a:off x="8111723" y="4061726"/>
              <a:ext cx="469741" cy="722399"/>
            </a:xfrm>
            <a:prstGeom prst="rect">
              <a:avLst/>
            </a:prstGeom>
          </p:spPr>
        </p:pic>
      </p:grpSp>
      <p:cxnSp>
        <p:nvCxnSpPr>
          <p:cNvPr id="16" name="直接连接符 15"/>
          <p:cNvCxnSpPr/>
          <p:nvPr/>
        </p:nvCxnSpPr>
        <p:spPr>
          <a:xfrm>
            <a:off x="6267201" y="2703584"/>
            <a:ext cx="0" cy="38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8034356" y="3427118"/>
            <a:ext cx="3271364" cy="24849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rgbClr val="FD9B69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30</a:t>
            </a:r>
            <a:r>
              <a:rPr lang="zh-CN" altLang="en-US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维</a:t>
            </a:r>
            <a:r>
              <a:rPr lang="en-US" altLang="zh-CN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 POI</a:t>
            </a:r>
            <a:r>
              <a:rPr lang="zh-CN" altLang="en-US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的类别（独热码）      </a:t>
            </a:r>
            <a:endParaRPr lang="en-US" altLang="zh-CN" sz="20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>
              <a:defRPr/>
            </a:pPr>
            <a:r>
              <a:rPr lang="en-US" altLang="zh-CN" sz="2000" b="1" dirty="0">
                <a:solidFill>
                  <a:srgbClr val="FD9B69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</a:t>
            </a:r>
            <a:r>
              <a:rPr lang="zh-CN" altLang="en-US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维    </a:t>
            </a:r>
            <a:r>
              <a:rPr lang="en-US" altLang="zh-CN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POI</a:t>
            </a:r>
            <a:r>
              <a:rPr lang="zh-CN" altLang="en-US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的经纬度      </a:t>
            </a:r>
            <a:endParaRPr lang="en-US" altLang="zh-CN" sz="20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>
              <a:defRPr/>
            </a:pPr>
            <a:r>
              <a:rPr lang="en-US" altLang="zh-CN" sz="2000" b="1" dirty="0">
                <a:solidFill>
                  <a:srgbClr val="FD9B69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</a:t>
            </a:r>
            <a:r>
              <a:rPr lang="zh-CN" altLang="en-US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维    </a:t>
            </a:r>
            <a:r>
              <a:rPr lang="en-US" altLang="zh-CN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POI</a:t>
            </a:r>
            <a:r>
              <a:rPr lang="zh-CN" altLang="en-US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的高度和大小 </a:t>
            </a:r>
            <a:endParaRPr lang="en-US" altLang="zh-CN" sz="20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>
              <a:defRPr/>
            </a:pPr>
            <a:r>
              <a:rPr lang="en-US" altLang="zh-CN" sz="2000" b="1" dirty="0">
                <a:solidFill>
                  <a:srgbClr val="FD9B69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</a:t>
            </a:r>
            <a:r>
              <a:rPr lang="zh-CN" altLang="en-US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维    </a:t>
            </a:r>
            <a:r>
              <a:rPr lang="en-US" altLang="zh-CN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POI</a:t>
            </a:r>
            <a:r>
              <a:rPr lang="zh-CN" altLang="en-US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的六边形坐标</a:t>
            </a:r>
            <a:endParaRPr lang="en-US" altLang="zh-CN" sz="20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>
              <a:defRPr/>
            </a:pPr>
            <a:endParaRPr lang="en-US" altLang="zh-CN" sz="20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一共</a:t>
            </a:r>
            <a:r>
              <a:rPr lang="en-US" altLang="zh-CN" sz="2000" b="1" dirty="0">
                <a:solidFill>
                  <a:srgbClr val="FD9B69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37</a:t>
            </a:r>
            <a:r>
              <a:rPr lang="zh-CN" altLang="en-US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维</a:t>
            </a:r>
            <a:endParaRPr lang="en-US" altLang="zh-CN" sz="20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A5E12F-523A-4D75-95A2-779F57F5D9E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本文工作</a:t>
            </a:r>
            <a:r>
              <a:rPr lang="en-US" altLang="zh-CN" dirty="0"/>
              <a:t>-</a:t>
            </a:r>
            <a:r>
              <a:rPr lang="zh-CN" altLang="en-US" dirty="0"/>
              <a:t>区域的表示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0" y="1015865"/>
            <a:ext cx="12191365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如何进行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区域的表示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？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本文是以一个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为中心，半径为</a:t>
            </a:r>
            <a:r>
              <a:rPr kumimoji="1" lang="el-GR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γ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圆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的内容作为一个区域的内容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如何进行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圆的表示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？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/>
          <a:srcRect r="59633"/>
          <a:stretch>
            <a:fillRect/>
          </a:stretch>
        </p:blipFill>
        <p:spPr>
          <a:xfrm>
            <a:off x="709005" y="2894171"/>
            <a:ext cx="4348622" cy="32278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/>
          <a:srcRect r="88446" b="82778"/>
          <a:stretch>
            <a:fillRect/>
          </a:stretch>
        </p:blipFill>
        <p:spPr>
          <a:xfrm>
            <a:off x="4232332" y="4909661"/>
            <a:ext cx="1244677" cy="5559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/>
          <a:srcRect r="88446" b="82778"/>
          <a:stretch>
            <a:fillRect/>
          </a:stretch>
        </p:blipFill>
        <p:spPr>
          <a:xfrm>
            <a:off x="4107370" y="5622078"/>
            <a:ext cx="1244677" cy="5559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/>
          <a:srcRect r="88446" b="82778"/>
          <a:stretch>
            <a:fillRect/>
          </a:stretch>
        </p:blipFill>
        <p:spPr>
          <a:xfrm>
            <a:off x="4232332" y="3081171"/>
            <a:ext cx="1244677" cy="555906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947267" y="4030751"/>
            <a:ext cx="1562552" cy="7223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Graph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267201" y="2703584"/>
            <a:ext cx="0" cy="38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2356" y="3029953"/>
            <a:ext cx="3915728" cy="2261748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7504538" y="5291701"/>
            <a:ext cx="3271364" cy="74313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POI</a:t>
            </a:r>
            <a:r>
              <a:rPr lang="zh-CN" altLang="en-US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</a:t>
            </a:r>
            <a:r>
              <a:rPr lang="zh-CN" altLang="en-US" sz="2000" b="1" dirty="0">
                <a:solidFill>
                  <a:srgbClr val="FD9B69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六边形</a:t>
            </a:r>
            <a:r>
              <a:rPr lang="zh-CN" altLang="en-US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坐标</a:t>
            </a:r>
            <a:endParaRPr lang="en-US" altLang="zh-CN" sz="20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A5E12F-523A-4D75-95A2-779F57F5D9E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本文工作</a:t>
            </a:r>
            <a:r>
              <a:rPr lang="en-US" altLang="zh-CN" dirty="0"/>
              <a:t>-</a:t>
            </a:r>
            <a:r>
              <a:rPr lang="zh-CN" altLang="en-US" dirty="0"/>
              <a:t>区域的表示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0" y="1015865"/>
            <a:ext cx="12191365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如何进行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区域的表示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？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本文是以一个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为中心，半径为</a:t>
            </a:r>
            <a:r>
              <a:rPr kumimoji="1" lang="el-GR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γ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圆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的内容作为一个区域的内容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如何进行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圆的表示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？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0"/>
          <a:srcRect r="59633"/>
          <a:stretch>
            <a:fillRect/>
          </a:stretch>
        </p:blipFill>
        <p:spPr>
          <a:xfrm>
            <a:off x="709005" y="2894171"/>
            <a:ext cx="4348622" cy="32278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0"/>
          <a:srcRect r="88446" b="82778"/>
          <a:stretch>
            <a:fillRect/>
          </a:stretch>
        </p:blipFill>
        <p:spPr>
          <a:xfrm>
            <a:off x="4232332" y="4909661"/>
            <a:ext cx="1244677" cy="5559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0"/>
          <a:srcRect r="88446" b="82778"/>
          <a:stretch>
            <a:fillRect/>
          </a:stretch>
        </p:blipFill>
        <p:spPr>
          <a:xfrm>
            <a:off x="4107370" y="5622078"/>
            <a:ext cx="1244677" cy="5559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0"/>
          <a:srcRect r="88446" b="82778"/>
          <a:stretch>
            <a:fillRect/>
          </a:stretch>
        </p:blipFill>
        <p:spPr>
          <a:xfrm>
            <a:off x="4232332" y="3081171"/>
            <a:ext cx="1244677" cy="555906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947267" y="4030751"/>
            <a:ext cx="1562552" cy="7223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Graph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8110150" y="2914678"/>
            <a:ext cx="1562552" cy="7223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Edge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267201" y="2703584"/>
            <a:ext cx="0" cy="38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9819" y="3818966"/>
            <a:ext cx="5594737" cy="866206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6669185" y="5161129"/>
            <a:ext cx="2696928" cy="60887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sz="2000" b="1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两个</a:t>
            </a:r>
            <a:r>
              <a:rPr lang="en-US" altLang="zh-CN" sz="2000" b="1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POI</a:t>
            </a:r>
            <a:r>
              <a:rPr lang="zh-CN" altLang="en-US" sz="2000" b="1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间的道路距离</a:t>
            </a:r>
            <a:endParaRPr lang="en-US" altLang="zh-CN" sz="2000" b="1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9407628" y="5161128"/>
            <a:ext cx="2696928" cy="60887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sz="2000" b="1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道路距离跨度</a:t>
            </a:r>
            <a:endParaRPr lang="en-US" altLang="zh-CN" sz="2000" b="1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9" name="箭头: 下 18"/>
          <p:cNvSpPr/>
          <p:nvPr>
            <p:custDataLst>
              <p:tags r:id="rId6"/>
            </p:custDataLst>
          </p:nvPr>
        </p:nvSpPr>
        <p:spPr>
          <a:xfrm rot="13741227">
            <a:off x="8380712" y="4479544"/>
            <a:ext cx="209550" cy="87875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箭头: 下 19"/>
          <p:cNvSpPr/>
          <p:nvPr>
            <p:custDataLst>
              <p:tags r:id="rId7"/>
            </p:custDataLst>
          </p:nvPr>
        </p:nvSpPr>
        <p:spPr>
          <a:xfrm rot="7975894">
            <a:off x="10084538" y="4483772"/>
            <a:ext cx="209550" cy="87875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655902" y="1775113"/>
            <a:ext cx="4880195" cy="3611202"/>
            <a:chOff x="3655902" y="1775113"/>
            <a:chExt cx="4880195" cy="3611202"/>
          </a:xfrm>
        </p:grpSpPr>
        <p:grpSp>
          <p:nvGrpSpPr>
            <p:cNvPr id="40" name="组合 39"/>
            <p:cNvGrpSpPr/>
            <p:nvPr/>
          </p:nvGrpSpPr>
          <p:grpSpPr>
            <a:xfrm>
              <a:off x="3655902" y="1775113"/>
              <a:ext cx="4880195" cy="553054"/>
              <a:chOff x="3655902" y="1765588"/>
              <a:chExt cx="4880195" cy="553054"/>
            </a:xfrm>
          </p:grpSpPr>
          <p:grpSp>
            <p:nvGrpSpPr>
              <p:cNvPr id="30" name="Google Shape;863;p65"/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34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31" name="Google Shape;863;p65"/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32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3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2" name="矩形: 圆角 1"/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noFill/>
              <a:ln w="28575">
                <a:solidFill>
                  <a:srgbClr val="9BA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SzTx/>
                  <a:buFontTx/>
                  <a:defRPr/>
                </a:pPr>
                <a:r>
                  <a:rPr lang="zh-CN" altLang="en-US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</a:t>
                </a:r>
                <a:r>
                  <a:rPr lang="en-US" altLang="zh-CN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究</a:t>
                </a:r>
                <a:r>
                  <a:rPr lang="en-US" altLang="zh-CN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背</a:t>
                </a:r>
                <a:r>
                  <a:rPr lang="en-US" altLang="zh-CN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景</a:t>
                </a: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3655902" y="4833261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42" name="Google Shape;863;p65"/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47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8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" name="Google Shape;863;p65"/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45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6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44" name="矩形: 圆角 43"/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SzTx/>
                  <a:buFontTx/>
                  <a:defRPr/>
                </a:pP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思 考 总 结</a:t>
                </a: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3655902" y="2794496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50" name="Google Shape;863;p65"/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5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6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1" name="Google Shape;863;p65"/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3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4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52" name="矩形: 圆角 51"/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本</a:t>
                </a:r>
                <a:r>
                  <a:rPr lang="en-US" altLang="zh-CN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文</a:t>
                </a:r>
                <a:r>
                  <a:rPr lang="en-US" altLang="zh-CN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工</a:t>
                </a:r>
                <a:r>
                  <a:rPr lang="en-US" altLang="zh-CN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作</a:t>
                </a: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3655902" y="3813879"/>
              <a:ext cx="4880195" cy="553085"/>
              <a:chOff x="3655902" y="1765588"/>
              <a:chExt cx="4880195" cy="553085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58" name="Google Shape;863;p65"/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63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9" name="Google Shape;863;p65"/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61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60" name="矩形: 圆角 59"/>
              <p:cNvSpPr/>
              <p:nvPr/>
            </p:nvSpPr>
            <p:spPr>
              <a:xfrm>
                <a:off x="4031187" y="1765588"/>
                <a:ext cx="4128770" cy="553085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SzTx/>
                  <a:buFontTx/>
                  <a:defRPr/>
                </a:pP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实 验 结 果</a:t>
                </a:r>
              </a:p>
            </p:txBody>
          </p:sp>
        </p:grpSp>
      </p:grp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提纲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A5E12F-523A-4D75-95A2-779F57F5D9E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本文工作</a:t>
            </a:r>
            <a:r>
              <a:rPr lang="en-US" altLang="zh-CN" dirty="0"/>
              <a:t>-</a:t>
            </a:r>
            <a:r>
              <a:rPr lang="zh-CN" altLang="en-US" dirty="0"/>
              <a:t>三重对比学习多关系图卷积神经网络（</a:t>
            </a:r>
            <a:r>
              <a:rPr lang="en-US" altLang="zh-CN" dirty="0"/>
              <a:t>C-MPGCN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35" y="1297750"/>
            <a:ext cx="1219136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区域的相似性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主观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的概念，没有普遍的定义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采用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三重对比学习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技术来训练名叫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C-MPGCN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模型用于预测区域的相似性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97" y="2745503"/>
            <a:ext cx="10772970" cy="322782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A5E12F-523A-4D75-95A2-779F57F5D9E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本文工作</a:t>
            </a:r>
            <a:r>
              <a:rPr lang="en-US" altLang="zh-CN" dirty="0"/>
              <a:t>-</a:t>
            </a:r>
            <a:r>
              <a:rPr lang="zh-CN" altLang="en-US" dirty="0"/>
              <a:t>软图编辑距离（</a:t>
            </a:r>
            <a:r>
              <a:rPr lang="en-US" altLang="zh-CN" dirty="0"/>
              <a:t>SGED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35" y="1266600"/>
            <a:ext cx="1219136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如何生成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图的正负样本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？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992930" y="2200457"/>
            <a:ext cx="1562552" cy="7223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GED</a:t>
            </a: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7943360" y="2203958"/>
            <a:ext cx="1562552" cy="7223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SGED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64" y="2807528"/>
            <a:ext cx="5343684" cy="1117193"/>
          </a:xfrm>
          <a:prstGeom prst="rect">
            <a:avLst/>
          </a:prstGeom>
        </p:spPr>
      </p:pic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1992930" y="4124911"/>
            <a:ext cx="1562552" cy="146648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增加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移除</a:t>
            </a:r>
            <a:endParaRPr lang="en-US" altLang="zh-CN" sz="2400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替换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5474325" y="4124911"/>
            <a:ext cx="1562552" cy="146648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增加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移除</a:t>
            </a:r>
            <a:endParaRPr lang="en-US" altLang="zh-CN" sz="24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软替换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软替换</a:t>
            </a:r>
            <a:r>
              <a:rPr lang="en-US" altLang="zh-CN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II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446048" y="2219153"/>
            <a:ext cx="0" cy="381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9"/>
          <a:srcRect b="20509"/>
          <a:stretch>
            <a:fillRect/>
          </a:stretch>
        </p:blipFill>
        <p:spPr>
          <a:xfrm>
            <a:off x="7035271" y="2811030"/>
            <a:ext cx="3378729" cy="94539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7739" y="3743610"/>
            <a:ext cx="5216345" cy="2663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A5E12F-523A-4D75-95A2-779F57F5D9E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本文工作</a:t>
            </a:r>
            <a:r>
              <a:rPr lang="en-US" altLang="zh-CN" dirty="0"/>
              <a:t>-SGED</a:t>
            </a:r>
            <a:r>
              <a:rPr lang="zh-CN" altLang="en-US" dirty="0"/>
              <a:t>生成正负样本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219" y="1663614"/>
            <a:ext cx="7689269" cy="5091733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53679" y="941215"/>
            <a:ext cx="3686175" cy="7223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基于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SGED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生成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正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样本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39854" y="941215"/>
            <a:ext cx="3686175" cy="7223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基于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SGED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生成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负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样本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0" name="CustomShape 7"/>
          <p:cNvSpPr/>
          <p:nvPr/>
        </p:nvSpPr>
        <p:spPr>
          <a:xfrm>
            <a:off x="753679" y="2787565"/>
            <a:ext cx="871539" cy="162804"/>
          </a:xfrm>
          <a:prstGeom prst="roundRect">
            <a:avLst>
              <a:gd name="adj" fmla="val 20766"/>
            </a:avLst>
          </a:prstGeom>
          <a:noFill/>
          <a:ln w="19050" cap="flat" cmpd="sng" algn="ctr">
            <a:solidFill>
              <a:srgbClr val="FD9B69"/>
            </a:solidFill>
            <a:prstDash val="dash"/>
            <a:miter lim="800000"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rgbClr val="FD9B69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1" name="CustomShape 7"/>
          <p:cNvSpPr/>
          <p:nvPr/>
        </p:nvSpPr>
        <p:spPr>
          <a:xfrm>
            <a:off x="753679" y="3438524"/>
            <a:ext cx="2509839" cy="346593"/>
          </a:xfrm>
          <a:prstGeom prst="roundRect">
            <a:avLst>
              <a:gd name="adj" fmla="val 20766"/>
            </a:avLst>
          </a:prstGeom>
          <a:noFill/>
          <a:ln w="19050" cap="flat" cmpd="sng" algn="ctr">
            <a:solidFill>
              <a:srgbClr val="FD9B69"/>
            </a:solidFill>
            <a:prstDash val="dash"/>
            <a:miter lim="800000"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rgbClr val="FD9B69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4" name="CustomShape 7"/>
          <p:cNvSpPr/>
          <p:nvPr/>
        </p:nvSpPr>
        <p:spPr>
          <a:xfrm>
            <a:off x="4536533" y="6005600"/>
            <a:ext cx="1928972" cy="162804"/>
          </a:xfrm>
          <a:prstGeom prst="roundRect">
            <a:avLst>
              <a:gd name="adj" fmla="val 20766"/>
            </a:avLst>
          </a:prstGeom>
          <a:noFill/>
          <a:ln w="19050" cap="flat" cmpd="sng" algn="ctr">
            <a:solidFill>
              <a:srgbClr val="FD9B69"/>
            </a:solidFill>
            <a:prstDash val="dash"/>
            <a:miter lim="800000"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rgbClr val="FD9B69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7" name="CustomShape 7"/>
          <p:cNvSpPr/>
          <p:nvPr/>
        </p:nvSpPr>
        <p:spPr>
          <a:xfrm>
            <a:off x="1729199" y="3277265"/>
            <a:ext cx="192882" cy="162804"/>
          </a:xfrm>
          <a:prstGeom prst="roundRect">
            <a:avLst>
              <a:gd name="adj" fmla="val 20766"/>
            </a:avLst>
          </a:prstGeom>
          <a:noFill/>
          <a:ln w="19050" cap="flat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rgbClr val="FD9B69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5" name="CustomShape 7"/>
          <p:cNvSpPr/>
          <p:nvPr/>
        </p:nvSpPr>
        <p:spPr>
          <a:xfrm>
            <a:off x="5526422" y="3114461"/>
            <a:ext cx="192882" cy="162804"/>
          </a:xfrm>
          <a:prstGeom prst="roundRect">
            <a:avLst>
              <a:gd name="adj" fmla="val 20766"/>
            </a:avLst>
          </a:prstGeom>
          <a:noFill/>
          <a:ln w="19050" cap="flat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rgbClr val="FD9B69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7" name="CustomShape 7"/>
          <p:cNvSpPr/>
          <p:nvPr/>
        </p:nvSpPr>
        <p:spPr>
          <a:xfrm>
            <a:off x="753680" y="3785117"/>
            <a:ext cx="2855596" cy="2707123"/>
          </a:xfrm>
          <a:prstGeom prst="roundRect">
            <a:avLst>
              <a:gd name="adj" fmla="val 2470"/>
            </a:avLst>
          </a:prstGeom>
          <a:noFill/>
          <a:ln w="19050" cap="flat" cmpd="sng" algn="ctr">
            <a:solidFill>
              <a:srgbClr val="00B0F0"/>
            </a:solidFill>
            <a:prstDash val="dash"/>
            <a:miter lim="800000"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rgbClr val="FD9B69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8" name="CustomShape 7"/>
          <p:cNvSpPr/>
          <p:nvPr/>
        </p:nvSpPr>
        <p:spPr>
          <a:xfrm>
            <a:off x="4536533" y="3298477"/>
            <a:ext cx="2855596" cy="2707123"/>
          </a:xfrm>
          <a:prstGeom prst="roundRect">
            <a:avLst>
              <a:gd name="adj" fmla="val 2470"/>
            </a:avLst>
          </a:prstGeom>
          <a:noFill/>
          <a:ln w="19050" cap="flat" cmpd="sng" algn="ctr">
            <a:solidFill>
              <a:srgbClr val="00B0F0"/>
            </a:solidFill>
            <a:prstDash val="dash"/>
            <a:miter lim="800000"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rgbClr val="FD9B69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3"/>
            </p:custDataLst>
          </p:nvPr>
        </p:nvSpPr>
        <p:spPr>
          <a:xfrm>
            <a:off x="9292659" y="2787565"/>
            <a:ext cx="2727373" cy="225473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初始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不同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D9B69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marR="0" lvl="0" indent="0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上界</a:t>
            </a:r>
            <a:r>
              <a:rPr lang="zh-CN" altLang="en-US" sz="2400" b="1" dirty="0">
                <a:solidFill>
                  <a:srgbClr val="FD9B69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不同</a:t>
            </a:r>
            <a:endParaRPr lang="en-US" altLang="zh-CN" sz="2400" b="1" dirty="0">
              <a:solidFill>
                <a:srgbClr val="FD9B69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marR="0" lvl="0" indent="0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随机编辑操作</a:t>
            </a:r>
            <a:r>
              <a:rPr lang="zh-CN" altLang="en-US" sz="2400" b="1" dirty="0">
                <a:solidFill>
                  <a:srgbClr val="FD9B69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相同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D9B69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4" name="CustomShape 7"/>
          <p:cNvSpPr/>
          <p:nvPr/>
        </p:nvSpPr>
        <p:spPr>
          <a:xfrm>
            <a:off x="8338199" y="4652038"/>
            <a:ext cx="871539" cy="252413"/>
          </a:xfrm>
          <a:prstGeom prst="roundRect">
            <a:avLst>
              <a:gd name="adj" fmla="val 2470"/>
            </a:avLst>
          </a:prstGeom>
          <a:noFill/>
          <a:ln w="19050" cap="flat" cmpd="sng" algn="ctr">
            <a:solidFill>
              <a:srgbClr val="00B0F0"/>
            </a:solidFill>
            <a:prstDash val="dash"/>
            <a:miter lim="800000"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rgbClr val="FD9B69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35" name="CustomShape 7"/>
          <p:cNvSpPr/>
          <p:nvPr/>
        </p:nvSpPr>
        <p:spPr>
          <a:xfrm>
            <a:off x="8338198" y="3923951"/>
            <a:ext cx="871539" cy="252413"/>
          </a:xfrm>
          <a:prstGeom prst="roundRect">
            <a:avLst>
              <a:gd name="adj" fmla="val 2470"/>
            </a:avLst>
          </a:prstGeom>
          <a:noFill/>
          <a:ln w="19050" cap="flat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rgbClr val="FD9B69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36" name="CustomShape 7"/>
          <p:cNvSpPr/>
          <p:nvPr/>
        </p:nvSpPr>
        <p:spPr>
          <a:xfrm>
            <a:off x="8338509" y="3195863"/>
            <a:ext cx="871539" cy="252413"/>
          </a:xfrm>
          <a:prstGeom prst="roundRect">
            <a:avLst>
              <a:gd name="adj" fmla="val 2470"/>
            </a:avLst>
          </a:prstGeom>
          <a:noFill/>
          <a:ln w="19050" cap="flat" cmpd="sng" algn="ctr">
            <a:solidFill>
              <a:srgbClr val="FD9B69"/>
            </a:solidFill>
            <a:prstDash val="dash"/>
            <a:miter lim="800000"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rgbClr val="FD9B69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A5E12F-523A-4D75-95A2-779F57F5D9E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本文工作</a:t>
            </a:r>
            <a:r>
              <a:rPr lang="en-US" altLang="zh-CN" dirty="0"/>
              <a:t>-SGED</a:t>
            </a:r>
            <a:r>
              <a:rPr lang="zh-CN" altLang="en-US" dirty="0"/>
              <a:t>生成正负样本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3094" y="2002747"/>
            <a:ext cx="7625812" cy="3515152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194194" y="1259724"/>
            <a:ext cx="2727373" cy="660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重要性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D9B69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2" name="CustomShape 7"/>
          <p:cNvSpPr/>
          <p:nvPr/>
        </p:nvSpPr>
        <p:spPr>
          <a:xfrm>
            <a:off x="3356883" y="2141943"/>
            <a:ext cx="435770" cy="2493737"/>
          </a:xfrm>
          <a:prstGeom prst="roundRect">
            <a:avLst>
              <a:gd name="adj" fmla="val 2470"/>
            </a:avLst>
          </a:prstGeom>
          <a:noFill/>
          <a:ln w="19050" cap="flat" cmpd="sng" algn="ctr">
            <a:solidFill>
              <a:srgbClr val="FD9B69"/>
            </a:solidFill>
            <a:prstDash val="dash"/>
            <a:miter lim="800000"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rgbClr val="FD9B69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3" name="CustomShape 7"/>
          <p:cNvSpPr/>
          <p:nvPr/>
        </p:nvSpPr>
        <p:spPr>
          <a:xfrm>
            <a:off x="3894930" y="2601064"/>
            <a:ext cx="435770" cy="2916836"/>
          </a:xfrm>
          <a:prstGeom prst="roundRect">
            <a:avLst>
              <a:gd name="adj" fmla="val 2470"/>
            </a:avLst>
          </a:prstGeom>
          <a:noFill/>
          <a:ln w="19050" cap="flat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rgbClr val="FD9B69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2749128" y="5419765"/>
            <a:ext cx="2727373" cy="660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独特性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D9B69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6" name="CustomShape 7"/>
          <p:cNvSpPr/>
          <p:nvPr/>
        </p:nvSpPr>
        <p:spPr>
          <a:xfrm>
            <a:off x="4499252" y="2110122"/>
            <a:ext cx="1428044" cy="417630"/>
          </a:xfrm>
          <a:prstGeom prst="roundRect">
            <a:avLst>
              <a:gd name="adj" fmla="val 2470"/>
            </a:avLst>
          </a:prstGeom>
          <a:noFill/>
          <a:ln w="19050" cap="flat" cmpd="sng" algn="ctr">
            <a:solidFill>
              <a:srgbClr val="00B0F0"/>
            </a:solidFill>
            <a:prstDash val="dash"/>
            <a:miter lim="800000"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rgbClr val="FD9B69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3894930" y="1259724"/>
            <a:ext cx="5052300" cy="660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G</a:t>
            </a:r>
            <a:r>
              <a:rPr lang="en-US" altLang="zh-CN" sz="2400" b="1" baseline="-250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</a:t>
            </a:r>
            <a:r>
              <a:rPr lang="zh-CN" altLang="en-US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中与</a:t>
            </a:r>
            <a:r>
              <a:rPr lang="en-US" altLang="zh-CN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p’</a:t>
            </a:r>
            <a:r>
              <a:rPr lang="zh-CN" altLang="en-US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相同类别</a:t>
            </a:r>
            <a:r>
              <a:rPr lang="en-US" altLang="zh-CN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POI</a:t>
            </a:r>
            <a:r>
              <a:rPr lang="zh-CN" altLang="en-US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的数量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D9B69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8"/>
          <a:srcRect l="20797" t="1903"/>
          <a:stretch>
            <a:fillRect/>
          </a:stretch>
        </p:blipFill>
        <p:spPr>
          <a:xfrm>
            <a:off x="8756650" y="4995362"/>
            <a:ext cx="1507206" cy="484437"/>
          </a:xfrm>
          <a:prstGeom prst="rect">
            <a:avLst/>
          </a:prstGeom>
        </p:spPr>
      </p:pic>
      <p:sp>
        <p:nvSpPr>
          <p:cNvPr id="24" name="CustomShape 7"/>
          <p:cNvSpPr/>
          <p:nvPr/>
        </p:nvSpPr>
        <p:spPr>
          <a:xfrm>
            <a:off x="4502685" y="3961347"/>
            <a:ext cx="435770" cy="660400"/>
          </a:xfrm>
          <a:prstGeom prst="roundRect">
            <a:avLst>
              <a:gd name="adj" fmla="val 2470"/>
            </a:avLst>
          </a:prstGeom>
          <a:noFill/>
          <a:ln w="19050" cap="flat" cmpd="sng" algn="ctr">
            <a:solidFill>
              <a:srgbClr val="459F2D"/>
            </a:solidFill>
            <a:prstDash val="dash"/>
            <a:miter lim="800000"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rgbClr val="FD9B69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4"/>
            </p:custDataLst>
          </p:nvPr>
        </p:nvSpPr>
        <p:spPr>
          <a:xfrm>
            <a:off x="5133929" y="5419765"/>
            <a:ext cx="2727373" cy="660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特征值权重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D9B69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H="1" flipV="1">
            <a:off x="4991119" y="4553057"/>
            <a:ext cx="1241387" cy="1072217"/>
          </a:xfrm>
          <a:prstGeom prst="straightConnector1">
            <a:avLst/>
          </a:prstGeom>
          <a:ln>
            <a:solidFill>
              <a:srgbClr val="459F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6928" y="6193429"/>
            <a:ext cx="1911772" cy="382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A5E12F-523A-4D75-95A2-779F57F5D9E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本文工作</a:t>
            </a:r>
            <a:r>
              <a:rPr lang="en-US" altLang="zh-CN" dirty="0"/>
              <a:t>-SGED</a:t>
            </a:r>
            <a:r>
              <a:rPr lang="zh-CN" altLang="en-US" dirty="0"/>
              <a:t>生成正负样本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6133" y="3175001"/>
            <a:ext cx="9319734" cy="17054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5314724" y="1255186"/>
            <a:ext cx="1562552" cy="7223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重要性</a:t>
            </a:r>
            <a:r>
              <a:rPr kumimoji="0" lang="en-US" altLang="zh-CN" sz="2400" b="1" i="0" u="none" strike="noStrike" kern="1200" cap="none" spc="0" normalizeH="0" noProof="0" dirty="0" err="1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</a:t>
            </a:r>
            <a:r>
              <a:rPr kumimoji="0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</a:t>
            </a:r>
            <a:endParaRPr kumimoji="0" lang="en-US" altLang="zh-CN" sz="2400" b="1" i="0" u="none" strike="noStrike" kern="1200" cap="none" spc="0" normalizeH="0" baseline="-25000" noProof="0" dirty="0">
              <a:ln>
                <a:noFill/>
              </a:ln>
              <a:solidFill>
                <a:srgbClr val="FD9B69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7" name="CustomShape 7"/>
          <p:cNvSpPr/>
          <p:nvPr/>
        </p:nvSpPr>
        <p:spPr>
          <a:xfrm>
            <a:off x="4686301" y="3668836"/>
            <a:ext cx="1143000" cy="722399"/>
          </a:xfrm>
          <a:prstGeom prst="roundRect">
            <a:avLst>
              <a:gd name="adj" fmla="val 2470"/>
            </a:avLst>
          </a:prstGeom>
          <a:noFill/>
          <a:ln w="19050" cap="flat" cmpd="sng" algn="ctr">
            <a:solidFill>
              <a:srgbClr val="FD9B69"/>
            </a:solidFill>
            <a:prstDash val="dash"/>
            <a:miter lim="800000"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rgbClr val="FD9B69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665432" y="2204113"/>
            <a:ext cx="6327737" cy="7223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</a:t>
            </a: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的第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j</a:t>
            </a:r>
            <a:r>
              <a:rPr lang="zh-CN" altLang="en-US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个</a:t>
            </a:r>
            <a:r>
              <a:rPr lang="zh-CN" altLang="en-US" sz="2400" b="1" dirty="0">
                <a:solidFill>
                  <a:srgbClr val="FD9B69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非坐标</a:t>
            </a:r>
            <a:r>
              <a:rPr lang="zh-CN" altLang="en-US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特征值，本文为</a:t>
            </a:r>
            <a:r>
              <a:rPr lang="zh-CN" altLang="en-US" sz="2400" b="1" dirty="0">
                <a:solidFill>
                  <a:srgbClr val="FD9B69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高度</a:t>
            </a:r>
            <a:r>
              <a:rPr lang="zh-CN" altLang="en-US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和</a:t>
            </a:r>
            <a:r>
              <a:rPr lang="zh-CN" altLang="en-US" sz="2400" b="1" dirty="0">
                <a:solidFill>
                  <a:srgbClr val="FD9B69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大小</a:t>
            </a:r>
            <a:endParaRPr kumimoji="0" lang="en-US" altLang="zh-CN" sz="2400" b="1" i="0" u="none" strike="noStrike" kern="1200" cap="none" spc="0" normalizeH="0" baseline="-25000" noProof="0" dirty="0">
              <a:ln>
                <a:noFill/>
              </a:ln>
              <a:solidFill>
                <a:srgbClr val="FD9B69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5257801" y="2845668"/>
            <a:ext cx="566447" cy="673763"/>
          </a:xfrm>
          <a:prstGeom prst="straightConnector1">
            <a:avLst/>
          </a:prstGeom>
          <a:ln>
            <a:solidFill>
              <a:srgbClr val="FD9B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stomShape 7"/>
          <p:cNvSpPr/>
          <p:nvPr/>
        </p:nvSpPr>
        <p:spPr>
          <a:xfrm>
            <a:off x="6677147" y="4158018"/>
            <a:ext cx="846397" cy="390834"/>
          </a:xfrm>
          <a:prstGeom prst="roundRect">
            <a:avLst>
              <a:gd name="adj" fmla="val 2470"/>
            </a:avLst>
          </a:prstGeom>
          <a:noFill/>
          <a:ln w="19050" cap="flat" cmpd="sng" algn="ctr">
            <a:solidFill>
              <a:srgbClr val="00B0F0"/>
            </a:solidFill>
            <a:prstDash val="dash"/>
            <a:miter lim="800000"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rgbClr val="FD9B69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9" name="CustomShape 7"/>
          <p:cNvSpPr/>
          <p:nvPr/>
        </p:nvSpPr>
        <p:spPr>
          <a:xfrm>
            <a:off x="3838456" y="3662352"/>
            <a:ext cx="640948" cy="722398"/>
          </a:xfrm>
          <a:prstGeom prst="roundRect">
            <a:avLst>
              <a:gd name="adj" fmla="val 2470"/>
            </a:avLst>
          </a:prstGeom>
          <a:noFill/>
          <a:ln w="19050" cap="flat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rgbClr val="FD9B69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3877532" y="4513850"/>
            <a:ext cx="281398" cy="542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7100345" y="4668918"/>
            <a:ext cx="932727" cy="60373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3"/>
            </p:custDataLst>
          </p:nvPr>
        </p:nvSpPr>
        <p:spPr>
          <a:xfrm>
            <a:off x="2857233" y="5006567"/>
            <a:ext cx="1962446" cy="7223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特征值权重</a:t>
            </a:r>
            <a:endParaRPr kumimoji="0" lang="en-US" altLang="zh-CN" sz="24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>
          <a:xfrm>
            <a:off x="5083824" y="5213267"/>
            <a:ext cx="6327737" cy="7223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与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</a:t>
            </a: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的同一类别的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POI</a:t>
            </a: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集合</a:t>
            </a:r>
            <a:endParaRPr kumimoji="0" lang="en-US" altLang="zh-CN" sz="24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A5E12F-523A-4D75-95A2-779F57F5D9E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本文工作</a:t>
            </a:r>
            <a:r>
              <a:rPr lang="en-US" altLang="zh-CN" dirty="0"/>
              <a:t>-SGED</a:t>
            </a:r>
            <a:r>
              <a:rPr lang="zh-CN" altLang="en-US" dirty="0"/>
              <a:t>生成正负样本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547937" y="1157118"/>
                <a:ext cx="7096125" cy="722399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lvl="0" algn="ctr"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阿里巴巴普惠体" panose="00020600040101010101" charset="-122"/>
                    <a:ea typeface="阿里巴巴普惠体" panose="00020600040101010101" charset="-122"/>
                    <a:cs typeface="阿里巴巴普惠体" panose="00020600040101010101" charset="-122"/>
                  </a:rPr>
                  <a:t>特征值权重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dirty="0" smtClean="0">
                            <a:solidFill>
                              <a:srgbClr val="FD9B69"/>
                            </a:solidFill>
                            <a:latin typeface="Cambria Math" panose="02040503050406030204" pitchFamily="18" charset="0"/>
                            <a:ea typeface="阿里巴巴普惠体" panose="00020600040101010101" charset="-122"/>
                            <a:cs typeface="阿里巴巴普惠体" panose="00020600040101010101" charset="-122"/>
                          </a:rPr>
                        </m:ctrlPr>
                      </m:sSubSupPr>
                      <m:e>
                        <m:r>
                          <a:rPr lang="en-US" altLang="zh-CN" sz="2400" b="0" i="1" dirty="0">
                            <a:solidFill>
                              <a:srgbClr val="FD9B69"/>
                            </a:solidFill>
                            <a:latin typeface="Cambria Math" panose="02040503050406030204" pitchFamily="18" charset="0"/>
                            <a:ea typeface="阿里巴巴普惠体" panose="00020600040101010101" charset="-122"/>
                            <a:cs typeface="阿里巴巴普惠体" panose="00020600040101010101" charset="-122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dirty="0">
                            <a:solidFill>
                              <a:srgbClr val="FD9B69"/>
                            </a:solidFill>
                            <a:latin typeface="Cambria Math" panose="02040503050406030204" pitchFamily="18" charset="0"/>
                            <a:ea typeface="阿里巴巴普惠体" panose="00020600040101010101" charset="-122"/>
                            <a:cs typeface="阿里巴巴普惠体" panose="00020600040101010101" charset="-122"/>
                          </a:rPr>
                          <m:t>𝑗</m:t>
                        </m:r>
                      </m:sub>
                      <m:sup>
                        <m:r>
                          <a:rPr lang="en-US" altLang="zh-CN" sz="2400" b="0" i="1" dirty="0">
                            <a:solidFill>
                              <a:srgbClr val="FD9B69"/>
                            </a:solidFill>
                            <a:latin typeface="Cambria Math" panose="02040503050406030204" pitchFamily="18" charset="0"/>
                            <a:ea typeface="阿里巴巴普惠体" panose="00020600040101010101" charset="-122"/>
                            <a:cs typeface="阿里巴巴普惠体" panose="00020600040101010101" charset="-122"/>
                          </a:rPr>
                          <m:t>𝑓</m:t>
                        </m:r>
                      </m:sup>
                    </m:sSubSup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阿里巴巴普惠体" panose="00020600040101010101" charset="-122"/>
                    <a:ea typeface="阿里巴巴普惠体" panose="00020600040101010101" charset="-122"/>
                    <a:cs typeface="阿里巴巴普惠体" panose="00020600040101010101" charset="-122"/>
                  </a:rPr>
                  <a:t>-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阿里巴巴普惠体" panose="00020600040101010101" charset="-122"/>
                    <a:ea typeface="阿里巴巴普惠体" panose="00020600040101010101" charset="-122"/>
                    <a:cs typeface="阿里巴巴普惠体" panose="00020600040101010101" charset="-122"/>
                  </a:rPr>
                  <a:t>香农熵排序算法</a:t>
                </a:r>
                <a:endPara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D9B69"/>
                  </a:solidFill>
                  <a:effectLst/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"/>
                </p:custDataLst>
              </p:nvPr>
            </p:nvSpPr>
            <p:spPr>
              <a:xfrm>
                <a:off x="2547937" y="1157118"/>
                <a:ext cx="7096125" cy="722399"/>
              </a:xfrm>
              <a:prstGeom prst="rect">
                <a:avLst/>
              </a:prstGeom>
              <a:blipFill>
                <a:blip r:embed="rId5"/>
                <a:stretch>
                  <a:fillRect b="-2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0107" y="2943879"/>
            <a:ext cx="9491786" cy="82027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730" y="3953252"/>
            <a:ext cx="10016540" cy="13691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5814" y="5229937"/>
            <a:ext cx="7680372" cy="1369110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0" y="1993505"/>
            <a:ext cx="12192000" cy="7223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是一个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n*d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的决策矩阵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</a:t>
            </a:r>
            <a:r>
              <a:rPr kumimoji="0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ij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是第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j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个特征维中第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个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的值</a:t>
            </a:r>
            <a:endParaRPr kumimoji="0" lang="en-US" altLang="zh-CN" sz="2400" b="1" i="0" u="none" strike="noStrike" kern="1200" cap="none" spc="0" normalizeH="0" baseline="-25000" noProof="0" dirty="0">
              <a:ln>
                <a:noFill/>
              </a:ln>
              <a:solidFill>
                <a:srgbClr val="FD9B69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本文工作</a:t>
            </a:r>
            <a:r>
              <a:rPr lang="en-US" altLang="zh-CN" dirty="0"/>
              <a:t>-</a:t>
            </a:r>
            <a:r>
              <a:rPr lang="zh-CN" altLang="en-US" dirty="0"/>
              <a:t>三重对比学习多关系图卷积神经网络（</a:t>
            </a:r>
            <a:r>
              <a:rPr lang="en-US" altLang="zh-CN" dirty="0"/>
              <a:t>C-MPGCN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35" y="1297750"/>
            <a:ext cx="1219136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区域的相似性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主观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的概念，没有普遍的定义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采用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三重对比学习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技术来训练名叫</a:t>
            </a:r>
            <a:r>
              <a:rPr kumimoji="1" lang="en-US" altLang="zh-CN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C-MPGCN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模型用于预测区域的相似性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97" y="2745503"/>
            <a:ext cx="10772970" cy="322782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A5E12F-523A-4D75-95A2-779F57F5D9E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本文工作</a:t>
            </a:r>
            <a:r>
              <a:rPr lang="en-US" altLang="zh-CN" dirty="0"/>
              <a:t>-</a:t>
            </a:r>
            <a:r>
              <a:rPr lang="zh-CN" altLang="en-US" dirty="0"/>
              <a:t>多关系图卷积神经网络（</a:t>
            </a:r>
            <a:r>
              <a:rPr lang="en-US" altLang="zh-CN" dirty="0"/>
              <a:t>MPGCN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35" y="1031532"/>
            <a:ext cx="1219136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GCN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的变体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MPGCN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60783" r="30277" b="21181"/>
          <a:stretch>
            <a:fillRect/>
          </a:stretch>
        </p:blipFill>
        <p:spPr>
          <a:xfrm>
            <a:off x="9682780" y="1594470"/>
            <a:ext cx="963088" cy="25441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173" y="1739547"/>
            <a:ext cx="6896854" cy="2454891"/>
          </a:xfrm>
          <a:prstGeom prst="rect">
            <a:avLst/>
          </a:prstGeom>
        </p:spPr>
      </p:pic>
      <p:sp>
        <p:nvSpPr>
          <p:cNvPr id="8" name="CustomShape 7"/>
          <p:cNvSpPr/>
          <p:nvPr/>
        </p:nvSpPr>
        <p:spPr>
          <a:xfrm>
            <a:off x="1110703" y="1697136"/>
            <a:ext cx="7524287" cy="2544127"/>
          </a:xfrm>
          <a:prstGeom prst="roundRect">
            <a:avLst>
              <a:gd name="adj" fmla="val 2470"/>
            </a:avLst>
          </a:prstGeom>
          <a:noFill/>
          <a:ln w="19050" cap="flat" cmpd="sng" algn="ctr">
            <a:solidFill>
              <a:srgbClr val="00B0F0"/>
            </a:solidFill>
            <a:prstDash val="dash"/>
            <a:miter lim="800000"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rgbClr val="FD9B69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972" y="4525517"/>
            <a:ext cx="3365017" cy="2073530"/>
          </a:xfrm>
          <a:prstGeom prst="rect">
            <a:avLst/>
          </a:prstGeom>
        </p:spPr>
      </p:pic>
      <p:sp>
        <p:nvSpPr>
          <p:cNvPr id="11" name="CustomShape 7"/>
          <p:cNvSpPr/>
          <p:nvPr/>
        </p:nvSpPr>
        <p:spPr>
          <a:xfrm>
            <a:off x="5269973" y="4462203"/>
            <a:ext cx="5598742" cy="2200158"/>
          </a:xfrm>
          <a:prstGeom prst="roundRect">
            <a:avLst>
              <a:gd name="adj" fmla="val 2470"/>
            </a:avLst>
          </a:prstGeom>
          <a:noFill/>
          <a:ln w="19050" cap="flat" cmpd="sng" algn="ctr">
            <a:solidFill>
              <a:srgbClr val="FD9B69"/>
            </a:solidFill>
            <a:prstDash val="dash"/>
            <a:miter lim="800000"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rgbClr val="FD9B69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l="24209" t="18675" r="67615" b="64253"/>
          <a:stretch>
            <a:fillRect/>
          </a:stretch>
        </p:blipFill>
        <p:spPr>
          <a:xfrm>
            <a:off x="3281290" y="5254588"/>
            <a:ext cx="827977" cy="615388"/>
          </a:xfrm>
          <a:prstGeom prst="rect">
            <a:avLst/>
          </a:prstGeom>
        </p:spPr>
      </p:pic>
      <p:sp>
        <p:nvSpPr>
          <p:cNvPr id="13" name="CustomShape 7"/>
          <p:cNvSpPr/>
          <p:nvPr/>
        </p:nvSpPr>
        <p:spPr>
          <a:xfrm>
            <a:off x="2921973" y="2151575"/>
            <a:ext cx="1546613" cy="1806968"/>
          </a:xfrm>
          <a:prstGeom prst="roundRect">
            <a:avLst>
              <a:gd name="adj" fmla="val 2470"/>
            </a:avLst>
          </a:prstGeom>
          <a:noFill/>
          <a:ln w="19050" cap="flat" cmpd="sng" algn="ctr">
            <a:solidFill>
              <a:srgbClr val="FD9B69"/>
            </a:solidFill>
            <a:prstDash val="dash"/>
            <a:miter lim="800000"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rgbClr val="FD9B69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695278" y="4125321"/>
            <a:ext cx="0" cy="1035543"/>
          </a:xfrm>
          <a:prstGeom prst="straightConnector1">
            <a:avLst/>
          </a:prstGeom>
          <a:ln>
            <a:solidFill>
              <a:srgbClr val="FD9B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4250863" y="5563504"/>
            <a:ext cx="834943" cy="0"/>
          </a:xfrm>
          <a:prstGeom prst="straightConnector1">
            <a:avLst/>
          </a:prstGeom>
          <a:ln>
            <a:solidFill>
              <a:srgbClr val="FD9B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8759599" y="2970775"/>
            <a:ext cx="82890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4989" y="5353648"/>
            <a:ext cx="2113894" cy="654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本文工作</a:t>
            </a:r>
            <a:r>
              <a:rPr lang="en-US" altLang="zh-CN" dirty="0"/>
              <a:t>-</a:t>
            </a:r>
            <a:r>
              <a:rPr lang="zh-CN" altLang="en-US" dirty="0"/>
              <a:t>三重对比学习多关系图卷积神经网络（</a:t>
            </a:r>
            <a:r>
              <a:rPr lang="en-US" altLang="zh-CN" dirty="0"/>
              <a:t>C-MPGCN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35" y="1297750"/>
            <a:ext cx="1219136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区域的相似性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是一个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主观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的概念，没有普遍的定义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采用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三重对比学习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技术来训练名叫</a:t>
            </a:r>
            <a:r>
              <a:rPr kumimoji="1" lang="en-US" altLang="zh-CN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C-MPGCN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模型用于预测区域的相似性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97" y="2745503"/>
            <a:ext cx="10772970" cy="32278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655902" y="1775113"/>
            <a:ext cx="4880195" cy="3611202"/>
            <a:chOff x="3655902" y="1775113"/>
            <a:chExt cx="4880195" cy="3611202"/>
          </a:xfrm>
        </p:grpSpPr>
        <p:grpSp>
          <p:nvGrpSpPr>
            <p:cNvPr id="40" name="组合 39"/>
            <p:cNvGrpSpPr/>
            <p:nvPr/>
          </p:nvGrpSpPr>
          <p:grpSpPr>
            <a:xfrm>
              <a:off x="3655902" y="1775113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30" name="Google Shape;863;p65"/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34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5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" name="Google Shape;863;p65"/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32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3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2" name="矩形: 圆角 1"/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CN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 究 背 景</a:t>
                </a: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3655902" y="4833261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42" name="Google Shape;863;p65"/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47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8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" name="Google Shape;863;p65"/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45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6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44" name="矩形: 圆角 43"/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CN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思 考 总 结</a:t>
                </a:r>
                <a:endParaRPr lang="zh-CN" alt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3655902" y="2794496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50" name="Google Shape;863;p65"/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5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6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1" name="Google Shape;863;p65"/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3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4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52" name="矩形: 圆角 51"/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本</a:t>
                </a:r>
                <a:r>
                  <a:rPr lang="en-US" altLang="zh-CN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文</a:t>
                </a:r>
                <a:r>
                  <a:rPr lang="en-US" altLang="zh-CN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工</a:t>
                </a:r>
                <a:r>
                  <a:rPr lang="en-US" altLang="zh-CN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作</a:t>
                </a: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3655902" y="3813879"/>
              <a:ext cx="4880195" cy="553054"/>
              <a:chOff x="3655902" y="1765588"/>
              <a:chExt cx="4880195" cy="553054"/>
            </a:xfrm>
          </p:grpSpPr>
          <p:grpSp>
            <p:nvGrpSpPr>
              <p:cNvPr id="58" name="Google Shape;863;p65"/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63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59" name="Google Shape;863;p65"/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61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60" name="矩形: 圆角 59"/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noFill/>
              <a:ln w="28575">
                <a:solidFill>
                  <a:srgbClr val="9BA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实</a:t>
                </a:r>
                <a:r>
                  <a:rPr lang="en-US" altLang="zh-CN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验</a:t>
                </a:r>
                <a:r>
                  <a:rPr lang="en-US" altLang="zh-CN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结</a:t>
                </a:r>
                <a:r>
                  <a:rPr lang="en-US" altLang="zh-CN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果</a:t>
                </a:r>
              </a:p>
            </p:txBody>
          </p:sp>
        </p:grpSp>
      </p:grp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提纲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r>
              <a:rPr lang="en-US" altLang="zh-CN" dirty="0"/>
              <a:t>-</a:t>
            </a:r>
            <a:r>
              <a:rPr lang="zh-CN" altLang="en-US" dirty="0"/>
              <a:t>区域相似性学习</a:t>
            </a: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635" y="1242060"/>
            <a:ext cx="121913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区域相似性学习提供了一种将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从已知区域获得的知识转移到新的（或未知的）区域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的方法</a:t>
            </a: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35" y="1883410"/>
            <a:ext cx="121913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POI/Region 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的推荐、城市规划等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 r="804"/>
          <a:stretch>
            <a:fillRect/>
          </a:stretch>
        </p:blipFill>
        <p:spPr>
          <a:xfrm>
            <a:off x="875030" y="3065780"/>
            <a:ext cx="4779010" cy="2569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21120" y="3065780"/>
            <a:ext cx="4817745" cy="2569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1589742" y="5909276"/>
            <a:ext cx="32987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相似区域用于商业选址 </a:t>
            </a: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7136205" y="5909276"/>
            <a:ext cx="32987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相似区域用于住宅选址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</a:t>
            </a:r>
            <a:r>
              <a:rPr lang="zh-CN" altLang="en-US" dirty="0"/>
              <a:t>数据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15391" y="1269332"/>
            <a:ext cx="7604110" cy="4866894"/>
            <a:chOff x="415391" y="1435865"/>
            <a:chExt cx="7604110" cy="486689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391" y="1435865"/>
              <a:ext cx="3654366" cy="48668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9757" y="1435865"/>
              <a:ext cx="3949744" cy="48668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4785" y="1269332"/>
            <a:ext cx="3567321" cy="1424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254785" y="3175754"/>
            <a:ext cx="3567321" cy="3442130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POI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数据集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纽约</a:t>
            </a:r>
            <a:endParaRPr lang="en-US" altLang="zh-CN" sz="20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类别、地理坐标、大小（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OSM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高度（</a:t>
            </a:r>
            <a:r>
              <a:rPr lang="en-US" altLang="zh-CN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NYC Open Data</a:t>
            </a:r>
            <a:r>
              <a:rPr lang="zh-CN" altLang="en-US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路网距离（</a:t>
            </a:r>
            <a:r>
              <a:rPr lang="en-US" altLang="zh-CN" sz="2000" b="1" dirty="0" err="1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GraphHopper</a:t>
            </a:r>
            <a:r>
              <a:rPr lang="zh-CN" altLang="en-US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）</a:t>
            </a:r>
            <a:endParaRPr lang="en-US" altLang="zh-CN" sz="20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Training 80%</a:t>
            </a: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Testing   20%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86096" y="6196182"/>
            <a:ext cx="3567321" cy="42170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149</a:t>
            </a:r>
            <a:r>
              <a:rPr lang="zh-CN" altLang="en-US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个类别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-&gt; 30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个类别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8"/>
          <a:srcRect t="18422" r="86660" b="33576"/>
          <a:stretch>
            <a:fillRect/>
          </a:stretch>
        </p:blipFill>
        <p:spPr>
          <a:xfrm>
            <a:off x="10443809" y="2783840"/>
            <a:ext cx="1437103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-Baseline</a:t>
            </a:r>
            <a:endParaRPr lang="zh-CN" altLang="en-US" dirty="0"/>
          </a:p>
        </p:txBody>
      </p:sp>
      <p:sp>
        <p:nvSpPr>
          <p:cNvPr id="4" name="CustomShape 7"/>
          <p:cNvSpPr/>
          <p:nvPr>
            <p:custDataLst>
              <p:tags r:id="rId1"/>
            </p:custDataLst>
          </p:nvPr>
        </p:nvSpPr>
        <p:spPr>
          <a:xfrm>
            <a:off x="2105743" y="1421565"/>
            <a:ext cx="5590540" cy="638175"/>
          </a:xfrm>
          <a:prstGeom prst="roundRect">
            <a:avLst>
              <a:gd name="adj" fmla="val 25870"/>
            </a:avLst>
          </a:prstGeom>
          <a:solidFill>
            <a:schemeClr val="accent2">
              <a:lumMod val="60000"/>
              <a:lumOff val="40000"/>
              <a:alpha val="35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 defTabSz="914400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106378" y="1421565"/>
            <a:ext cx="558990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文章</a:t>
            </a:r>
          </a:p>
        </p:txBody>
      </p:sp>
      <p:sp>
        <p:nvSpPr>
          <p:cNvPr id="6" name="CustomShape 7"/>
          <p:cNvSpPr/>
          <p:nvPr>
            <p:custDataLst>
              <p:tags r:id="rId3"/>
            </p:custDataLst>
          </p:nvPr>
        </p:nvSpPr>
        <p:spPr>
          <a:xfrm>
            <a:off x="7833443" y="1421565"/>
            <a:ext cx="3526790" cy="638175"/>
          </a:xfrm>
          <a:prstGeom prst="roundRect">
            <a:avLst>
              <a:gd name="adj" fmla="val 23681"/>
            </a:avLst>
          </a:prstGeom>
          <a:solidFill>
            <a:schemeClr val="accent2">
              <a:lumMod val="60000"/>
              <a:lumOff val="40000"/>
              <a:alpha val="35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 defTabSz="914400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7832808" y="1421565"/>
            <a:ext cx="353377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方法</a:t>
            </a:r>
          </a:p>
        </p:txBody>
      </p:sp>
      <p:sp>
        <p:nvSpPr>
          <p:cNvPr id="21" name="CustomShape 7"/>
          <p:cNvSpPr/>
          <p:nvPr>
            <p:custDataLst>
              <p:tags r:id="rId5"/>
            </p:custDataLst>
          </p:nvPr>
        </p:nvSpPr>
        <p:spPr>
          <a:xfrm>
            <a:off x="2107013" y="2198148"/>
            <a:ext cx="5589905" cy="638175"/>
          </a:xfrm>
          <a:prstGeom prst="roundRect">
            <a:avLst>
              <a:gd name="adj" fmla="val 23681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2106378" y="2198148"/>
            <a:ext cx="558990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Sheng C, Zheng Y, Hsu W, et al. 2010.</a:t>
            </a:r>
          </a:p>
          <a:p>
            <a:pPr algn="ctr">
              <a:defRPr/>
            </a:pPr>
            <a:r>
              <a:rPr lang="en-US" altLang="zh-CN" sz="12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Answering top-k similar region queries</a:t>
            </a: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 </a:t>
            </a:r>
          </a:p>
          <a:p>
            <a:pPr algn="ctr">
              <a:defRPr/>
            </a:pP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IEEE International Conference on Data Science and Advanced Analytics.</a:t>
            </a:r>
          </a:p>
        </p:txBody>
      </p:sp>
      <p:sp>
        <p:nvSpPr>
          <p:cNvPr id="23" name="CustomShape 7"/>
          <p:cNvSpPr/>
          <p:nvPr>
            <p:custDataLst>
              <p:tags r:id="rId7"/>
            </p:custDataLst>
          </p:nvPr>
        </p:nvSpPr>
        <p:spPr>
          <a:xfrm>
            <a:off x="2107013" y="3756394"/>
            <a:ext cx="5589905" cy="638175"/>
          </a:xfrm>
          <a:prstGeom prst="roundRect">
            <a:avLst>
              <a:gd name="adj" fmla="val 23681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2106378" y="3756394"/>
            <a:ext cx="558990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de-DE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Schroff F, Kalenichenko D, Philbin J</a:t>
            </a: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 2016. </a:t>
            </a:r>
          </a:p>
          <a:p>
            <a:pPr algn="ctr">
              <a:defRPr/>
            </a:pPr>
            <a:r>
              <a:rPr lang="en-US" altLang="zh-CN" sz="1200" b="1" dirty="0" err="1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Facenet</a:t>
            </a:r>
            <a:r>
              <a:rPr lang="en-US" altLang="zh-CN" sz="12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: A unified embedding for face recognition and clustering</a:t>
            </a: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 </a:t>
            </a:r>
          </a:p>
          <a:p>
            <a:pPr algn="ctr">
              <a:defRPr/>
            </a:pP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IEEE/CVF Computer Vision and Pattern Recognition Conference.</a:t>
            </a:r>
          </a:p>
        </p:txBody>
      </p:sp>
      <p:sp>
        <p:nvSpPr>
          <p:cNvPr id="25" name="CustomShape 7"/>
          <p:cNvSpPr/>
          <p:nvPr>
            <p:custDataLst>
              <p:tags r:id="rId9"/>
            </p:custDataLst>
          </p:nvPr>
        </p:nvSpPr>
        <p:spPr>
          <a:xfrm>
            <a:off x="2107414" y="4536152"/>
            <a:ext cx="5589905" cy="638175"/>
          </a:xfrm>
          <a:prstGeom prst="roundRect">
            <a:avLst>
              <a:gd name="adj" fmla="val 23681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0"/>
            </p:custDataLst>
          </p:nvPr>
        </p:nvSpPr>
        <p:spPr>
          <a:xfrm>
            <a:off x="2113129" y="4535517"/>
            <a:ext cx="558990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Bai Y, Ding H, Gu K, et al. 2020. </a:t>
            </a:r>
            <a:r>
              <a:rPr lang="en-US" altLang="zh-CN" sz="12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Learning-based efficient </a:t>
            </a:r>
          </a:p>
          <a:p>
            <a:pPr algn="ctr">
              <a:defRPr/>
            </a:pPr>
            <a:r>
              <a:rPr lang="en-US" altLang="zh-CN" sz="12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graph similarity computation via multi-scale convolutional set matching</a:t>
            </a: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 </a:t>
            </a:r>
          </a:p>
          <a:p>
            <a:pPr algn="ctr">
              <a:defRPr/>
            </a:pP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AAAI Conference on Artificial Intelligence.</a:t>
            </a:r>
          </a:p>
        </p:txBody>
      </p:sp>
      <p:sp>
        <p:nvSpPr>
          <p:cNvPr id="27" name="CustomShape 7"/>
          <p:cNvSpPr/>
          <p:nvPr>
            <p:custDataLst>
              <p:tags r:id="rId11"/>
            </p:custDataLst>
          </p:nvPr>
        </p:nvSpPr>
        <p:spPr>
          <a:xfrm>
            <a:off x="2113764" y="5317180"/>
            <a:ext cx="5589905" cy="638175"/>
          </a:xfrm>
          <a:prstGeom prst="roundRect">
            <a:avLst>
              <a:gd name="adj" fmla="val 23681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12"/>
            </p:custDataLst>
          </p:nvPr>
        </p:nvSpPr>
        <p:spPr>
          <a:xfrm>
            <a:off x="1973180" y="5309242"/>
            <a:ext cx="5922360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Zhang M, Li T, Li Y, et al. 2021.</a:t>
            </a:r>
          </a:p>
          <a:p>
            <a:pPr algn="ctr">
              <a:defRPr/>
            </a:pPr>
            <a:r>
              <a:rPr lang="en-US" altLang="zh-CN" sz="12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Multi-view joint graph representation learning for urban region embedding</a:t>
            </a: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 </a:t>
            </a:r>
          </a:p>
          <a:p>
            <a:pPr algn="ctr">
              <a:defRPr/>
            </a:pP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International Joint Conference on Artificial Intelligence.</a:t>
            </a:r>
          </a:p>
        </p:txBody>
      </p:sp>
      <p:sp>
        <p:nvSpPr>
          <p:cNvPr id="31" name="CustomShape 7"/>
          <p:cNvSpPr/>
          <p:nvPr>
            <p:custDataLst>
              <p:tags r:id="rId13"/>
            </p:custDataLst>
          </p:nvPr>
        </p:nvSpPr>
        <p:spPr>
          <a:xfrm>
            <a:off x="2107013" y="2974096"/>
            <a:ext cx="5589905" cy="638175"/>
          </a:xfrm>
          <a:prstGeom prst="roundRect">
            <a:avLst>
              <a:gd name="adj" fmla="val 23681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4"/>
            </p:custDataLst>
          </p:nvPr>
        </p:nvSpPr>
        <p:spPr>
          <a:xfrm>
            <a:off x="2106378" y="2974096"/>
            <a:ext cx="558990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Liu Y, Zhao K, Cong G. 2018.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Efficient similar region search with deep metric learning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ACM SIGKDD Conference on Knowledge Discovery and Data Mining.</a:t>
            </a:r>
          </a:p>
        </p:txBody>
      </p:sp>
      <p:sp>
        <p:nvSpPr>
          <p:cNvPr id="34" name="CustomShape 7"/>
          <p:cNvSpPr/>
          <p:nvPr>
            <p:custDataLst>
              <p:tags r:id="rId15"/>
            </p:custDataLst>
          </p:nvPr>
        </p:nvSpPr>
        <p:spPr>
          <a:xfrm>
            <a:off x="7841063" y="2198148"/>
            <a:ext cx="3524250" cy="638175"/>
          </a:xfrm>
          <a:prstGeom prst="roundRect">
            <a:avLst>
              <a:gd name="adj" fmla="val 25870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16"/>
            </p:custDataLst>
          </p:nvPr>
        </p:nvSpPr>
        <p:spPr>
          <a:xfrm>
            <a:off x="7841698" y="2198148"/>
            <a:ext cx="3498850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对象与五个</a:t>
            </a: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预定义的参考点</a:t>
            </a: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之间的</a:t>
            </a:r>
          </a:p>
          <a:p>
            <a:pPr algn="ctr"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平均距离</a:t>
            </a:r>
          </a:p>
        </p:txBody>
      </p:sp>
      <p:sp>
        <p:nvSpPr>
          <p:cNvPr id="38" name="CustomShape 7"/>
          <p:cNvSpPr/>
          <p:nvPr>
            <p:custDataLst>
              <p:tags r:id="rId17"/>
            </p:custDataLst>
          </p:nvPr>
        </p:nvSpPr>
        <p:spPr>
          <a:xfrm>
            <a:off x="710214" y="1419025"/>
            <a:ext cx="1234440" cy="638175"/>
          </a:xfrm>
          <a:prstGeom prst="roundRect">
            <a:avLst>
              <a:gd name="adj" fmla="val 25870"/>
            </a:avLst>
          </a:prstGeom>
          <a:solidFill>
            <a:schemeClr val="accent2">
              <a:lumMod val="60000"/>
              <a:lumOff val="40000"/>
              <a:alpha val="35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 defTabSz="914400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18"/>
            </p:custDataLst>
          </p:nvPr>
        </p:nvSpPr>
        <p:spPr>
          <a:xfrm>
            <a:off x="710849" y="1419025"/>
            <a:ext cx="122237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Model</a:t>
            </a:r>
            <a:endParaRPr lang="zh-CN" altLang="en-US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0" name="CustomShape 7"/>
          <p:cNvSpPr/>
          <p:nvPr>
            <p:custDataLst>
              <p:tags r:id="rId19"/>
            </p:custDataLst>
          </p:nvPr>
        </p:nvSpPr>
        <p:spPr>
          <a:xfrm>
            <a:off x="716998" y="2198783"/>
            <a:ext cx="1222375" cy="638175"/>
          </a:xfrm>
          <a:prstGeom prst="roundRect">
            <a:avLst>
              <a:gd name="adj" fmla="val 25870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20"/>
            </p:custDataLst>
          </p:nvPr>
        </p:nvSpPr>
        <p:spPr>
          <a:xfrm>
            <a:off x="717633" y="2198783"/>
            <a:ext cx="122237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SVSM</a:t>
            </a:r>
            <a:endParaRPr lang="zh-CN" altLang="en-US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4" name="CustomShape 7"/>
          <p:cNvSpPr/>
          <p:nvPr>
            <p:custDataLst>
              <p:tags r:id="rId21"/>
            </p:custDataLst>
          </p:nvPr>
        </p:nvSpPr>
        <p:spPr>
          <a:xfrm>
            <a:off x="716363" y="2977906"/>
            <a:ext cx="1222375" cy="638175"/>
          </a:xfrm>
          <a:prstGeom prst="roundRect">
            <a:avLst>
              <a:gd name="adj" fmla="val 25870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22"/>
            </p:custDataLst>
          </p:nvPr>
        </p:nvSpPr>
        <p:spPr>
          <a:xfrm>
            <a:off x="716998" y="2977906"/>
            <a:ext cx="122237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Triplet</a:t>
            </a:r>
            <a:endParaRPr lang="zh-CN" altLang="en-US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6" name="CustomShape 7"/>
          <p:cNvSpPr/>
          <p:nvPr>
            <p:custDataLst>
              <p:tags r:id="rId23"/>
            </p:custDataLst>
          </p:nvPr>
        </p:nvSpPr>
        <p:spPr>
          <a:xfrm>
            <a:off x="715728" y="3756394"/>
            <a:ext cx="1222375" cy="638175"/>
          </a:xfrm>
          <a:prstGeom prst="roundRect">
            <a:avLst>
              <a:gd name="adj" fmla="val 25870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24"/>
            </p:custDataLst>
          </p:nvPr>
        </p:nvSpPr>
        <p:spPr>
          <a:xfrm>
            <a:off x="716363" y="3756394"/>
            <a:ext cx="122237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600" b="1" dirty="0" err="1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CntrCNN</a:t>
            </a:r>
            <a:endParaRPr lang="zh-CN" altLang="en-US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8" name="CustomShape 7"/>
          <p:cNvSpPr/>
          <p:nvPr>
            <p:custDataLst>
              <p:tags r:id="rId25"/>
            </p:custDataLst>
          </p:nvPr>
        </p:nvSpPr>
        <p:spPr>
          <a:xfrm>
            <a:off x="715093" y="4535517"/>
            <a:ext cx="1222375" cy="638175"/>
          </a:xfrm>
          <a:prstGeom prst="roundRect">
            <a:avLst>
              <a:gd name="adj" fmla="val 25870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26"/>
            </p:custDataLst>
          </p:nvPr>
        </p:nvSpPr>
        <p:spPr>
          <a:xfrm>
            <a:off x="715728" y="4535517"/>
            <a:ext cx="122237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600" b="1" dirty="0" err="1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GraphSim</a:t>
            </a:r>
            <a:endParaRPr lang="zh-CN" altLang="en-US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0" name="CustomShape 7"/>
          <p:cNvSpPr/>
          <p:nvPr>
            <p:custDataLst>
              <p:tags r:id="rId27"/>
            </p:custDataLst>
          </p:nvPr>
        </p:nvSpPr>
        <p:spPr>
          <a:xfrm>
            <a:off x="714458" y="5313370"/>
            <a:ext cx="1222375" cy="638175"/>
          </a:xfrm>
          <a:prstGeom prst="roundRect">
            <a:avLst>
              <a:gd name="adj" fmla="val 25870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28"/>
            </p:custDataLst>
          </p:nvPr>
        </p:nvSpPr>
        <p:spPr>
          <a:xfrm>
            <a:off x="715093" y="5313370"/>
            <a:ext cx="122237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MVURE</a:t>
            </a:r>
            <a:endParaRPr lang="zh-CN" altLang="en-US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0" name="CustomShape 7"/>
          <p:cNvSpPr/>
          <p:nvPr>
            <p:custDataLst>
              <p:tags r:id="rId29"/>
            </p:custDataLst>
          </p:nvPr>
        </p:nvSpPr>
        <p:spPr>
          <a:xfrm>
            <a:off x="7841063" y="2973461"/>
            <a:ext cx="3524250" cy="638175"/>
          </a:xfrm>
          <a:prstGeom prst="roundRect">
            <a:avLst>
              <a:gd name="adj" fmla="val 25870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0"/>
            </p:custDataLst>
          </p:nvPr>
        </p:nvSpPr>
        <p:spPr>
          <a:xfrm>
            <a:off x="7841698" y="2973461"/>
            <a:ext cx="3498850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三重对比</a:t>
            </a: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深度度量学习</a:t>
            </a:r>
            <a:endParaRPr lang="zh-CN" altLang="en-US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9" name="CustomShape 7"/>
          <p:cNvSpPr/>
          <p:nvPr>
            <p:custDataLst>
              <p:tags r:id="rId31"/>
            </p:custDataLst>
          </p:nvPr>
        </p:nvSpPr>
        <p:spPr>
          <a:xfrm>
            <a:off x="7841063" y="3760839"/>
            <a:ext cx="3524250" cy="638175"/>
          </a:xfrm>
          <a:prstGeom prst="roundRect">
            <a:avLst>
              <a:gd name="adj" fmla="val 25870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32"/>
            </p:custDataLst>
          </p:nvPr>
        </p:nvSpPr>
        <p:spPr>
          <a:xfrm>
            <a:off x="7841698" y="3760839"/>
            <a:ext cx="3498850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三重对比卷积</a:t>
            </a: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神经网络</a:t>
            </a:r>
            <a:endParaRPr lang="zh-CN" altLang="en-US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9" name="CustomShape 7"/>
          <p:cNvSpPr/>
          <p:nvPr>
            <p:custDataLst>
              <p:tags r:id="rId33"/>
            </p:custDataLst>
          </p:nvPr>
        </p:nvSpPr>
        <p:spPr>
          <a:xfrm>
            <a:off x="7832173" y="4535517"/>
            <a:ext cx="3524250" cy="638175"/>
          </a:xfrm>
          <a:prstGeom prst="roundRect">
            <a:avLst>
              <a:gd name="adj" fmla="val 25870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34"/>
            </p:custDataLst>
          </p:nvPr>
        </p:nvSpPr>
        <p:spPr>
          <a:xfrm>
            <a:off x="7832808" y="4535517"/>
            <a:ext cx="3498850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匹配两个图的</a:t>
            </a: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节点</a:t>
            </a: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embedding</a:t>
            </a:r>
            <a:endParaRPr lang="zh-CN" altLang="en-US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3" name="CustomShape 7"/>
          <p:cNvSpPr/>
          <p:nvPr>
            <p:custDataLst>
              <p:tags r:id="rId35"/>
            </p:custDataLst>
          </p:nvPr>
        </p:nvSpPr>
        <p:spPr>
          <a:xfrm>
            <a:off x="7832173" y="5309560"/>
            <a:ext cx="3524250" cy="638175"/>
          </a:xfrm>
          <a:prstGeom prst="roundRect">
            <a:avLst>
              <a:gd name="adj" fmla="val 25870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7832808" y="5309560"/>
            <a:ext cx="3498850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共享交叉视图信息</a:t>
            </a: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增强区域嵌入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</a:t>
            </a:r>
            <a:r>
              <a:rPr lang="zh-CN" altLang="en-US" dirty="0"/>
              <a:t>消融实验</a:t>
            </a:r>
          </a:p>
        </p:txBody>
      </p:sp>
      <p:sp>
        <p:nvSpPr>
          <p:cNvPr id="4" name="CustomShape 7"/>
          <p:cNvSpPr/>
          <p:nvPr>
            <p:custDataLst>
              <p:tags r:id="rId1"/>
            </p:custDataLst>
          </p:nvPr>
        </p:nvSpPr>
        <p:spPr>
          <a:xfrm>
            <a:off x="4038315" y="1164891"/>
            <a:ext cx="5590540" cy="638175"/>
          </a:xfrm>
          <a:prstGeom prst="roundRect">
            <a:avLst>
              <a:gd name="adj" fmla="val 25870"/>
            </a:avLst>
          </a:prstGeom>
          <a:solidFill>
            <a:schemeClr val="accent2">
              <a:lumMod val="60000"/>
              <a:lumOff val="40000"/>
              <a:alpha val="35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 defTabSz="914400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038950" y="1164891"/>
            <a:ext cx="558990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变化</a:t>
            </a:r>
          </a:p>
        </p:txBody>
      </p:sp>
      <p:sp>
        <p:nvSpPr>
          <p:cNvPr id="21" name="CustomShape 7"/>
          <p:cNvSpPr/>
          <p:nvPr>
            <p:custDataLst>
              <p:tags r:id="rId3"/>
            </p:custDataLst>
          </p:nvPr>
        </p:nvSpPr>
        <p:spPr>
          <a:xfrm>
            <a:off x="4039585" y="1941474"/>
            <a:ext cx="5589905" cy="638175"/>
          </a:xfrm>
          <a:prstGeom prst="roundRect">
            <a:avLst>
              <a:gd name="adj" fmla="val 23681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4038950" y="1941474"/>
            <a:ext cx="558990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去掉</a:t>
            </a: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POI</a:t>
            </a: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的高度（</a:t>
            </a: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Height</a:t>
            </a: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）</a:t>
            </a:r>
            <a:endParaRPr lang="en-US" altLang="zh-CN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CustomShape 7"/>
          <p:cNvSpPr/>
          <p:nvPr>
            <p:custDataLst>
              <p:tags r:id="rId5"/>
            </p:custDataLst>
          </p:nvPr>
        </p:nvSpPr>
        <p:spPr>
          <a:xfrm>
            <a:off x="4039585" y="3499720"/>
            <a:ext cx="5589905" cy="638175"/>
          </a:xfrm>
          <a:prstGeom prst="roundRect">
            <a:avLst>
              <a:gd name="adj" fmla="val 23681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4038950" y="3499720"/>
            <a:ext cx="558990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去掉</a:t>
            </a: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POI</a:t>
            </a: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的六边形坐标表示</a:t>
            </a:r>
            <a:endParaRPr lang="en-US" altLang="zh-CN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5" name="CustomShape 7"/>
          <p:cNvSpPr/>
          <p:nvPr>
            <p:custDataLst>
              <p:tags r:id="rId7"/>
            </p:custDataLst>
          </p:nvPr>
        </p:nvSpPr>
        <p:spPr>
          <a:xfrm>
            <a:off x="4039986" y="4279478"/>
            <a:ext cx="5589905" cy="638175"/>
          </a:xfrm>
          <a:prstGeom prst="roundRect">
            <a:avLst>
              <a:gd name="adj" fmla="val 23681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8"/>
            </p:custDataLst>
          </p:nvPr>
        </p:nvSpPr>
        <p:spPr>
          <a:xfrm>
            <a:off x="4045701" y="4278843"/>
            <a:ext cx="558990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Multi-R GCN</a:t>
            </a: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不离散不同类别的道路距离</a:t>
            </a:r>
            <a:endParaRPr lang="en-US" altLang="zh-CN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每个道路类型被同等对待</a:t>
            </a:r>
            <a:endParaRPr lang="en-US" altLang="zh-CN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7" name="CustomShape 7"/>
          <p:cNvSpPr/>
          <p:nvPr>
            <p:custDataLst>
              <p:tags r:id="rId9"/>
            </p:custDataLst>
          </p:nvPr>
        </p:nvSpPr>
        <p:spPr>
          <a:xfrm>
            <a:off x="4046336" y="5060506"/>
            <a:ext cx="5589905" cy="638175"/>
          </a:xfrm>
          <a:prstGeom prst="roundRect">
            <a:avLst>
              <a:gd name="adj" fmla="val 23681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10"/>
            </p:custDataLst>
          </p:nvPr>
        </p:nvSpPr>
        <p:spPr>
          <a:xfrm>
            <a:off x="3905752" y="5052568"/>
            <a:ext cx="5922360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MPGCN</a:t>
            </a: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过程中去掉</a:t>
            </a: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Pooling</a:t>
            </a:r>
          </a:p>
        </p:txBody>
      </p:sp>
      <p:sp>
        <p:nvSpPr>
          <p:cNvPr id="31" name="CustomShape 7"/>
          <p:cNvSpPr/>
          <p:nvPr>
            <p:custDataLst>
              <p:tags r:id="rId11"/>
            </p:custDataLst>
          </p:nvPr>
        </p:nvSpPr>
        <p:spPr>
          <a:xfrm>
            <a:off x="4039585" y="2717422"/>
            <a:ext cx="5589905" cy="638175"/>
          </a:xfrm>
          <a:prstGeom prst="roundRect">
            <a:avLst>
              <a:gd name="adj" fmla="val 23681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2"/>
            </p:custDataLst>
          </p:nvPr>
        </p:nvSpPr>
        <p:spPr>
          <a:xfrm>
            <a:off x="4038950" y="2717422"/>
            <a:ext cx="558990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去掉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POI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的大小（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Size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8" name="CustomShape 7"/>
          <p:cNvSpPr/>
          <p:nvPr>
            <p:custDataLst>
              <p:tags r:id="rId13"/>
            </p:custDataLst>
          </p:nvPr>
        </p:nvSpPr>
        <p:spPr>
          <a:xfrm>
            <a:off x="1935553" y="1162351"/>
            <a:ext cx="1941673" cy="638175"/>
          </a:xfrm>
          <a:prstGeom prst="roundRect">
            <a:avLst>
              <a:gd name="adj" fmla="val 25870"/>
            </a:avLst>
          </a:prstGeom>
          <a:solidFill>
            <a:schemeClr val="accent2">
              <a:lumMod val="60000"/>
              <a:lumOff val="40000"/>
              <a:alpha val="35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 defTabSz="914400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14"/>
            </p:custDataLst>
          </p:nvPr>
        </p:nvSpPr>
        <p:spPr>
          <a:xfrm>
            <a:off x="1943101" y="1162351"/>
            <a:ext cx="1922696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Model</a:t>
            </a:r>
            <a:endParaRPr lang="zh-CN" altLang="en-US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0" name="CustomShape 7"/>
          <p:cNvSpPr/>
          <p:nvPr>
            <p:custDataLst>
              <p:tags r:id="rId15"/>
            </p:custDataLst>
          </p:nvPr>
        </p:nvSpPr>
        <p:spPr>
          <a:xfrm>
            <a:off x="1949250" y="1942109"/>
            <a:ext cx="1922696" cy="638175"/>
          </a:xfrm>
          <a:prstGeom prst="roundRect">
            <a:avLst>
              <a:gd name="adj" fmla="val 25870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16"/>
            </p:custDataLst>
          </p:nvPr>
        </p:nvSpPr>
        <p:spPr>
          <a:xfrm>
            <a:off x="1949885" y="1942109"/>
            <a:ext cx="1922696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C-MPGCN-Hei</a:t>
            </a:r>
            <a:endParaRPr lang="zh-CN" altLang="en-US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4" name="CustomShape 7"/>
          <p:cNvSpPr/>
          <p:nvPr>
            <p:custDataLst>
              <p:tags r:id="rId17"/>
            </p:custDataLst>
          </p:nvPr>
        </p:nvSpPr>
        <p:spPr>
          <a:xfrm>
            <a:off x="1948615" y="2721232"/>
            <a:ext cx="1922696" cy="638175"/>
          </a:xfrm>
          <a:prstGeom prst="roundRect">
            <a:avLst>
              <a:gd name="adj" fmla="val 25870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18"/>
            </p:custDataLst>
          </p:nvPr>
        </p:nvSpPr>
        <p:spPr>
          <a:xfrm>
            <a:off x="1949250" y="2721232"/>
            <a:ext cx="1922696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C-MPGCN-S</a:t>
            </a:r>
            <a:endParaRPr lang="zh-CN" altLang="en-US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6" name="CustomShape 7"/>
          <p:cNvSpPr/>
          <p:nvPr>
            <p:custDataLst>
              <p:tags r:id="rId19"/>
            </p:custDataLst>
          </p:nvPr>
        </p:nvSpPr>
        <p:spPr>
          <a:xfrm>
            <a:off x="1947980" y="3499720"/>
            <a:ext cx="1922696" cy="638175"/>
          </a:xfrm>
          <a:prstGeom prst="roundRect">
            <a:avLst>
              <a:gd name="adj" fmla="val 25870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20"/>
            </p:custDataLst>
          </p:nvPr>
        </p:nvSpPr>
        <p:spPr>
          <a:xfrm>
            <a:off x="1948615" y="3499720"/>
            <a:ext cx="1922696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C-MPGCN-Hex</a:t>
            </a:r>
            <a:endParaRPr lang="zh-CN" altLang="en-US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8" name="CustomShape 7"/>
          <p:cNvSpPr/>
          <p:nvPr>
            <p:custDataLst>
              <p:tags r:id="rId21"/>
            </p:custDataLst>
          </p:nvPr>
        </p:nvSpPr>
        <p:spPr>
          <a:xfrm>
            <a:off x="1947345" y="4278843"/>
            <a:ext cx="1922696" cy="638175"/>
          </a:xfrm>
          <a:prstGeom prst="roundRect">
            <a:avLst>
              <a:gd name="adj" fmla="val 25870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22"/>
            </p:custDataLst>
          </p:nvPr>
        </p:nvSpPr>
        <p:spPr>
          <a:xfrm>
            <a:off x="1947980" y="4278843"/>
            <a:ext cx="1922696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C-MPGCN-D</a:t>
            </a:r>
            <a:endParaRPr lang="zh-CN" altLang="en-US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0" name="CustomShape 7"/>
          <p:cNvSpPr/>
          <p:nvPr>
            <p:custDataLst>
              <p:tags r:id="rId23"/>
            </p:custDataLst>
          </p:nvPr>
        </p:nvSpPr>
        <p:spPr>
          <a:xfrm>
            <a:off x="1946710" y="5056696"/>
            <a:ext cx="1922696" cy="638175"/>
          </a:xfrm>
          <a:prstGeom prst="roundRect">
            <a:avLst>
              <a:gd name="adj" fmla="val 25870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1947345" y="5056696"/>
            <a:ext cx="1922696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C-MPGCN-P</a:t>
            </a:r>
            <a:endParaRPr lang="zh-CN" altLang="en-US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8" name="CustomShape 7"/>
          <p:cNvSpPr/>
          <p:nvPr>
            <p:custDataLst>
              <p:tags r:id="rId25"/>
            </p:custDataLst>
          </p:nvPr>
        </p:nvSpPr>
        <p:spPr>
          <a:xfrm>
            <a:off x="4041457" y="5844074"/>
            <a:ext cx="5589905" cy="638175"/>
          </a:xfrm>
          <a:prstGeom prst="roundRect">
            <a:avLst>
              <a:gd name="adj" fmla="val 23681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6"/>
            </p:custDataLst>
          </p:nvPr>
        </p:nvSpPr>
        <p:spPr>
          <a:xfrm>
            <a:off x="3900873" y="5836136"/>
            <a:ext cx="5922360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用两层</a:t>
            </a: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GCN</a:t>
            </a: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代替</a:t>
            </a: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MPGCN</a:t>
            </a:r>
          </a:p>
        </p:txBody>
      </p:sp>
      <p:sp>
        <p:nvSpPr>
          <p:cNvPr id="12" name="CustomShape 7"/>
          <p:cNvSpPr/>
          <p:nvPr>
            <p:custDataLst>
              <p:tags r:id="rId27"/>
            </p:custDataLst>
          </p:nvPr>
        </p:nvSpPr>
        <p:spPr>
          <a:xfrm>
            <a:off x="1941831" y="5840264"/>
            <a:ext cx="1922696" cy="638175"/>
          </a:xfrm>
          <a:prstGeom prst="roundRect">
            <a:avLst>
              <a:gd name="adj" fmla="val 25870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28"/>
            </p:custDataLst>
          </p:nvPr>
        </p:nvSpPr>
        <p:spPr>
          <a:xfrm>
            <a:off x="1942466" y="5840264"/>
            <a:ext cx="1922696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C-GCN</a:t>
            </a:r>
            <a:endParaRPr lang="zh-CN" altLang="en-US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A5E12F-523A-4D75-95A2-779F57F5D9E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</a:t>
            </a:r>
            <a:r>
              <a:rPr lang="zh-CN" altLang="en-US" dirty="0"/>
              <a:t>评价指标</a:t>
            </a: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91114" y="2204113"/>
            <a:ext cx="11671187" cy="289176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MRR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@</a:t>
            </a: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一个基于排名的度量为</a:t>
            </a:r>
            <a:r>
              <a:rPr kumimoji="0" lang="en-US" altLang="zh-CN" sz="24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1/rank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。</a:t>
            </a:r>
            <a:r>
              <a:rPr lang="en-US" altLang="zh-CN" sz="24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</a:t>
            </a:r>
            <a:r>
              <a:rPr kumimoji="0" lang="en-US" altLang="zh-CN" sz="24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ank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表示对于一个查询区域</a:t>
            </a:r>
            <a:r>
              <a:rPr kumimoji="0" lang="en-US" altLang="zh-CN" sz="24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G</a:t>
            </a:r>
            <a:r>
              <a:rPr kumimoji="0" lang="en-US" altLang="zh-CN" sz="240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q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经过模型输出</a:t>
            </a:r>
            <a:r>
              <a:rPr kumimoji="0" lang="en-US" altLang="zh-CN" sz="24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			    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后的相似区域序列中，</a:t>
            </a:r>
            <a:r>
              <a:rPr kumimoji="0" lang="en-US" altLang="zh-CN" sz="24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Ground Truth G</a:t>
            </a:r>
            <a:r>
              <a:rPr kumimoji="0" lang="en-US" altLang="zh-CN" sz="240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t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</a:t>
            </a: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排名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。</a:t>
            </a:r>
            <a:endParaRPr kumimoji="0" lang="en-US" altLang="zh-CN" sz="24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marR="0" lvl="0" indent="0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 err="1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HR@k</a:t>
            </a:r>
            <a:r>
              <a:rPr lang="zh-CN" altLang="en-US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一个基于排名的概率。表示对于一个查询区域</a:t>
            </a:r>
            <a:r>
              <a:rPr lang="en-US" altLang="zh-CN" sz="2400" dirty="0" err="1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Gq</a:t>
            </a:r>
            <a:r>
              <a:rPr lang="zh-CN" altLang="en-US" sz="24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经过模型输出后的</a:t>
            </a:r>
            <a:r>
              <a:rPr lang="en-US" altLang="zh-CN" sz="24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Top-k</a:t>
            </a:r>
            <a:r>
              <a:rPr lang="zh-CN" altLang="en-US" sz="24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个相</a:t>
            </a:r>
            <a:r>
              <a:rPr kumimoji="0" lang="en-US" altLang="zh-CN" sz="24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			   </a:t>
            </a:r>
            <a:r>
              <a:rPr lang="zh-CN" altLang="en-US" sz="24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似区域序列中，</a:t>
            </a:r>
            <a:r>
              <a:rPr kumimoji="0" lang="en-US" altLang="zh-CN" sz="24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Ground Truth G</a:t>
            </a:r>
            <a:r>
              <a:rPr kumimoji="0" lang="en-US" altLang="zh-CN" sz="240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t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出现的</a:t>
            </a: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概率</a:t>
            </a:r>
            <a:r>
              <a:rPr lang="zh-CN" altLang="en-US" sz="24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。</a:t>
            </a:r>
            <a:endParaRPr lang="en-US" altLang="zh-CN" sz="2400" baseline="-25000" dirty="0">
              <a:solidFill>
                <a:srgbClr val="FD9B69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-Performance Results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43" y="1398777"/>
            <a:ext cx="10761905" cy="42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60403" y="5837121"/>
            <a:ext cx="11671187" cy="5699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Noise ratio</a:t>
            </a: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一个通过</a:t>
            </a:r>
            <a:r>
              <a:rPr kumimoji="0" lang="en-US" altLang="zh-CN" sz="24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SGED</a:t>
            </a:r>
            <a:r>
              <a:rPr kumimoji="0" lang="zh-CN" altLang="en-US" sz="24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算法生成正负样本时的噪声。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-Parameter Results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94" y="1067926"/>
            <a:ext cx="7685762" cy="55311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8296275" y="1495425"/>
            <a:ext cx="3781425" cy="429399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</a:t>
            </a:r>
            <a:r>
              <a:rPr kumimoji="0" lang="en-US" altLang="zh-CN" sz="2000" b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</a:t>
            </a:r>
            <a:r>
              <a:rPr kumimoji="0" lang="zh-CN" altLang="en-US" sz="200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</a:t>
            </a:r>
            <a:r>
              <a:rPr lang="zh-CN" altLang="en-US" sz="20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</a:t>
            </a:r>
            <a:r>
              <a:rPr lang="en-US" altLang="zh-CN" sz="20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MPGCN</a:t>
            </a:r>
            <a:r>
              <a:rPr lang="zh-CN" altLang="en-US" sz="20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中</a:t>
            </a:r>
            <a:r>
              <a:rPr lang="en-US" altLang="zh-CN" sz="20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Pooling</a:t>
            </a:r>
            <a:r>
              <a:rPr lang="zh-CN" altLang="en-US" sz="20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环节</a:t>
            </a:r>
            <a:r>
              <a:rPr lang="en-US" altLang="zh-CN" sz="20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	     </a:t>
            </a:r>
            <a:r>
              <a:rPr lang="zh-CN" altLang="en-US" sz="20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保留节点的数量</a:t>
            </a:r>
            <a:r>
              <a:rPr kumimoji="0" lang="zh-CN" altLang="en-US" sz="200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。</a:t>
            </a:r>
            <a:endParaRPr kumimoji="0" lang="en-US" altLang="zh-CN" sz="200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marR="0" lvl="0" indent="0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endParaRPr kumimoji="0" lang="en-US" altLang="zh-CN" sz="80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marR="0" lvl="0" indent="0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l-GR" altLang="zh-CN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Θ</a:t>
            </a:r>
            <a:r>
              <a:rPr lang="en-US" altLang="zh-CN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    </a:t>
            </a:r>
            <a:r>
              <a:rPr lang="zh-CN" altLang="en-US" sz="20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</a:t>
            </a:r>
            <a:r>
              <a:rPr lang="en-US" altLang="zh-CN" sz="20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C-MPGCN</a:t>
            </a:r>
            <a:r>
              <a:rPr lang="zh-CN" altLang="en-US" sz="20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中考虑</a:t>
            </a:r>
            <a:r>
              <a:rPr lang="en-US" altLang="zh-CN" sz="20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POIs</a:t>
            </a:r>
            <a:r>
              <a:rPr lang="zh-CN" altLang="en-US" sz="20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是</a:t>
            </a:r>
            <a:r>
              <a:rPr lang="en-US" altLang="zh-CN" sz="20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	     </a:t>
            </a:r>
            <a:r>
              <a:rPr lang="zh-CN" altLang="en-US" sz="20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否相邻的上界（米）。</a:t>
            </a:r>
            <a:endParaRPr lang="en-US" altLang="zh-CN" sz="2000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marR="0" lvl="0" indent="0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</a:p>
          <a:p>
            <a:pPr marL="0" marR="0" lvl="0" indent="0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l-GR" altLang="zh-CN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γ</a:t>
            </a:r>
            <a:r>
              <a:rPr lang="en-US" altLang="zh-CN" sz="20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     </a:t>
            </a:r>
            <a:r>
              <a:rPr lang="zh-CN" altLang="en-US" sz="20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：一个区域的半径（千米）。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-Efficiency Results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188" y="1259195"/>
            <a:ext cx="9009623" cy="50462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-Case Study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202"/>
            <a:ext cx="12192000" cy="430439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655902" y="1775113"/>
            <a:ext cx="4880195" cy="3611202"/>
            <a:chOff x="3655902" y="1775113"/>
            <a:chExt cx="4880195" cy="3611202"/>
          </a:xfrm>
        </p:grpSpPr>
        <p:grpSp>
          <p:nvGrpSpPr>
            <p:cNvPr id="40" name="组合 39"/>
            <p:cNvGrpSpPr/>
            <p:nvPr/>
          </p:nvGrpSpPr>
          <p:grpSpPr>
            <a:xfrm>
              <a:off x="3655902" y="1775113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30" name="Google Shape;863;p65"/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34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5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" name="Google Shape;863;p65"/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32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3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2" name="矩形: 圆角 1"/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CN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 究 背 景</a:t>
                </a: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3655902" y="4833261"/>
              <a:ext cx="4880195" cy="553054"/>
              <a:chOff x="3655902" y="1765588"/>
              <a:chExt cx="4880195" cy="553054"/>
            </a:xfrm>
          </p:grpSpPr>
          <p:grpSp>
            <p:nvGrpSpPr>
              <p:cNvPr id="42" name="Google Shape;863;p65"/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47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8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43" name="Google Shape;863;p65"/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45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44" name="矩形: 圆角 43"/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noFill/>
              <a:ln w="28575">
                <a:solidFill>
                  <a:srgbClr val="9BA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思</a:t>
                </a:r>
                <a:r>
                  <a:rPr lang="en-US" altLang="zh-CN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考</a:t>
                </a:r>
                <a:r>
                  <a:rPr lang="en-US" altLang="zh-CN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总</a:t>
                </a:r>
                <a:r>
                  <a:rPr lang="en-US" altLang="zh-CN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结</a:t>
                </a:r>
                <a:endParaRPr lang="zh-CN" altLang="en-US" sz="2800" b="1" dirty="0">
                  <a:solidFill>
                    <a:srgbClr val="3843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3655902" y="2794496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50" name="Google Shape;863;p65"/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5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6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1" name="Google Shape;863;p65"/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3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4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52" name="矩形: 圆角 51"/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本</a:t>
                </a:r>
                <a:r>
                  <a:rPr lang="en-US" altLang="zh-CN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文</a:t>
                </a:r>
                <a:r>
                  <a:rPr lang="en-US" altLang="zh-CN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工</a:t>
                </a:r>
                <a:r>
                  <a:rPr lang="en-US" altLang="zh-CN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作</a:t>
                </a: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3655902" y="3813879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58" name="Google Shape;863;p65"/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63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9" name="Google Shape;863;p65"/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61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60" name="矩形: 圆角 59"/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实</a:t>
                </a:r>
                <a:r>
                  <a:rPr lang="en-US" altLang="zh-CN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验</a:t>
                </a:r>
                <a:r>
                  <a:rPr lang="en-US" altLang="zh-CN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结</a:t>
                </a:r>
                <a:r>
                  <a:rPr lang="en-US" altLang="zh-CN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果</a:t>
                </a:r>
              </a:p>
            </p:txBody>
          </p:sp>
        </p:grpSp>
      </p:grp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提纲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A5E12F-523A-4D75-95A2-779F57F5D9E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思考总结</a:t>
            </a:r>
            <a:r>
              <a:rPr lang="en-US" altLang="zh-CN" dirty="0"/>
              <a:t>-</a:t>
            </a:r>
            <a:r>
              <a:rPr lang="zh-CN" altLang="en-US" dirty="0"/>
              <a:t>还能做点什么？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515" y="2110364"/>
            <a:ext cx="10772970" cy="3227822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5476875"/>
            <a:ext cx="4113364" cy="762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FD9B69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区域划分</a:t>
            </a: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 方格？圆？其他？</a:t>
            </a:r>
            <a:endParaRPr kumimoji="0" lang="en-US" altLang="zh-CN" sz="24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marR="0" lvl="0" indent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可变区域大小？</a:t>
            </a:r>
            <a:endParaRPr kumimoji="0" lang="zh-CN" altLang="en-US" sz="24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40347" y="1209675"/>
            <a:ext cx="5838826" cy="762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节点特征</a:t>
            </a: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Category</a:t>
            </a:r>
            <a:r>
              <a:rPr lang="zh-CN" altLang="en-US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独热码？另外的特征？</a:t>
            </a:r>
            <a:endParaRPr lang="en-US" altLang="zh-CN" sz="24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边特征</a:t>
            </a: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：路网距离？路网的方向性？</a:t>
            </a:r>
            <a:endParaRPr kumimoji="0" lang="zh-CN" altLang="en-US" sz="24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4504055" y="5476875"/>
            <a:ext cx="4827270" cy="762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FD9B69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正负样本生成</a:t>
            </a: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</a:t>
            </a:r>
            <a:r>
              <a:rPr lang="zh-CN" altLang="en-US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加入用户意图？</a:t>
            </a:r>
            <a:endParaRPr kumimoji="0" lang="zh-CN" altLang="en-US" sz="24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7369121" y="1209675"/>
            <a:ext cx="4113364" cy="762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rgbClr val="FD9B69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Pooling</a:t>
            </a: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：意图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Pooling</a:t>
            </a:r>
            <a:r>
              <a:rPr lang="zh-CN" altLang="en-US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？</a:t>
            </a:r>
            <a:endParaRPr kumimoji="0" lang="zh-CN" altLang="en-US" sz="24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7"/>
          <p:cNvSpPr/>
          <p:nvPr>
            <p:custDataLst>
              <p:tags r:id="rId1"/>
            </p:custDataLst>
          </p:nvPr>
        </p:nvSpPr>
        <p:spPr>
          <a:xfrm>
            <a:off x="7714579" y="5748538"/>
            <a:ext cx="3524250" cy="638175"/>
          </a:xfrm>
          <a:prstGeom prst="roundRect">
            <a:avLst>
              <a:gd name="adj" fmla="val 25870"/>
            </a:avLst>
          </a:prstGeom>
          <a:solidFill>
            <a:srgbClr val="459F2D">
              <a:alpha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 defTabSz="914400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2"/>
            </p:custDataLst>
          </p:nvPr>
        </p:nvSpPr>
        <p:spPr>
          <a:xfrm>
            <a:off x="7662509" y="5767588"/>
            <a:ext cx="365315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对比学习多关系图神经网络</a:t>
            </a: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C-MPGCN</a:t>
            </a:r>
          </a:p>
          <a:p>
            <a:pPr algn="ctr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+POI</a:t>
            </a: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高度、大小、道路距离等</a:t>
            </a: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+Graph</a:t>
            </a:r>
            <a:endParaRPr lang="zh-CN" altLang="en-US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9" name="CustomShape 7"/>
          <p:cNvSpPr/>
          <p:nvPr>
            <p:custDataLst>
              <p:tags r:id="rId3"/>
            </p:custDataLst>
          </p:nvPr>
        </p:nvSpPr>
        <p:spPr>
          <a:xfrm>
            <a:off x="1980529" y="5749173"/>
            <a:ext cx="5589905" cy="638175"/>
          </a:xfrm>
          <a:prstGeom prst="roundRect">
            <a:avLst>
              <a:gd name="adj" fmla="val 23681"/>
            </a:avLst>
          </a:prstGeom>
          <a:solidFill>
            <a:srgbClr val="459F2D">
              <a:alpha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4"/>
            </p:custDataLst>
          </p:nvPr>
        </p:nvSpPr>
        <p:spPr>
          <a:xfrm>
            <a:off x="1979894" y="5749173"/>
            <a:ext cx="558990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Zhao Y, Qi J, Trisedya B D, et al. 2010. </a:t>
            </a:r>
          </a:p>
          <a:p>
            <a:pPr algn="ctr">
              <a:defRPr/>
            </a:pPr>
            <a:r>
              <a:rPr lang="en-US" altLang="zh-CN" sz="12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Learning Region Similarities via Graph-based Deep Metric Learning</a:t>
            </a: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</a:t>
            </a:r>
          </a:p>
          <a:p>
            <a:pPr algn="ctr">
              <a:defRPr/>
            </a:pP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IEEE Transactions on Knowledge and Data Engineering.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r>
              <a:rPr lang="en-US" altLang="zh-CN" dirty="0"/>
              <a:t>-</a:t>
            </a:r>
            <a:r>
              <a:rPr lang="zh-CN" altLang="en-US" dirty="0"/>
              <a:t>区域的表示以及相似性度量</a:t>
            </a:r>
          </a:p>
        </p:txBody>
      </p:sp>
      <p:sp>
        <p:nvSpPr>
          <p:cNvPr id="10" name="CustomShape 7"/>
          <p:cNvSpPr/>
          <p:nvPr>
            <p:custDataLst>
              <p:tags r:id="rId5"/>
            </p:custDataLst>
          </p:nvPr>
        </p:nvSpPr>
        <p:spPr>
          <a:xfrm>
            <a:off x="905474" y="1918218"/>
            <a:ext cx="936625" cy="4488815"/>
          </a:xfrm>
          <a:prstGeom prst="roundRect">
            <a:avLst>
              <a:gd name="adj" fmla="val 12754"/>
            </a:avLst>
          </a:prstGeom>
          <a:solidFill>
            <a:schemeClr val="accent2">
              <a:lumMod val="60000"/>
              <a:lumOff val="40000"/>
              <a:alpha val="35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 defTabSz="914400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" name="CustomShape 7"/>
          <p:cNvSpPr/>
          <p:nvPr>
            <p:custDataLst>
              <p:tags r:id="rId6"/>
            </p:custDataLst>
          </p:nvPr>
        </p:nvSpPr>
        <p:spPr>
          <a:xfrm>
            <a:off x="1977989" y="1279408"/>
            <a:ext cx="5590540" cy="638175"/>
          </a:xfrm>
          <a:prstGeom prst="roundRect">
            <a:avLst>
              <a:gd name="adj" fmla="val 25870"/>
            </a:avLst>
          </a:prstGeom>
          <a:solidFill>
            <a:schemeClr val="accent2">
              <a:lumMod val="60000"/>
              <a:lumOff val="40000"/>
              <a:alpha val="35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 defTabSz="914400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06109" y="1278773"/>
            <a:ext cx="935990" cy="638810"/>
            <a:chOff x="388" y="1884"/>
            <a:chExt cx="1474" cy="1006"/>
          </a:xfrm>
        </p:grpSpPr>
        <p:sp>
          <p:nvSpPr>
            <p:cNvPr id="11" name="CustomShape 7"/>
            <p:cNvSpPr/>
            <p:nvPr>
              <p:custDataLst>
                <p:tags r:id="rId35"/>
              </p:custDataLst>
            </p:nvPr>
          </p:nvSpPr>
          <p:spPr>
            <a:xfrm>
              <a:off x="388" y="1884"/>
              <a:ext cx="1474" cy="1005"/>
            </a:xfrm>
            <a:prstGeom prst="roundRect">
              <a:avLst>
                <a:gd name="adj" fmla="val 23681"/>
              </a:avLst>
            </a:prstGeom>
            <a:solidFill>
              <a:schemeClr val="accent2">
                <a:lumMod val="60000"/>
                <a:lumOff val="40000"/>
                <a:alpha val="35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>
              <a:noAutofit/>
            </a:bodyPr>
            <a:lstStyle/>
            <a:p>
              <a:pPr lvl="0" algn="l" defTabSz="914400">
                <a:buClrTx/>
                <a:buSzTx/>
                <a:buFontTx/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6"/>
              </p:custDataLst>
            </p:nvPr>
          </p:nvSpPr>
          <p:spPr>
            <a:xfrm>
              <a:off x="555" y="1884"/>
              <a:ext cx="1139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zh-CN" altLang="en-US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时间</a:t>
              </a:r>
            </a:p>
          </p:txBody>
        </p:sp>
      </p:grpSp>
      <p:sp>
        <p:nvSpPr>
          <p:cNvPr id="45" name="箭头: 下 44"/>
          <p:cNvSpPr/>
          <p:nvPr>
            <p:custDataLst>
              <p:tags r:id="rId7"/>
            </p:custDataLst>
          </p:nvPr>
        </p:nvSpPr>
        <p:spPr>
          <a:xfrm>
            <a:off x="1567779" y="2104273"/>
            <a:ext cx="209550" cy="4122420"/>
          </a:xfrm>
          <a:prstGeom prst="downArrow">
            <a:avLst/>
          </a:prstGeom>
          <a:solidFill>
            <a:srgbClr val="A1B5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905474" y="1918218"/>
            <a:ext cx="738505" cy="446849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>
              <a:defRPr/>
            </a:pPr>
            <a:endParaRPr lang="en-US" altLang="zh-CN" sz="7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r>
              <a:rPr lang="en-US" altLang="zh-CN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2010</a:t>
            </a:r>
          </a:p>
          <a:p>
            <a:pPr algn="ctr">
              <a:defRPr/>
            </a:pPr>
            <a:r>
              <a:rPr lang="en-US" altLang="zh-CN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</a:p>
          <a:p>
            <a:pPr algn="ctr">
              <a:defRPr/>
            </a:pPr>
            <a:r>
              <a:rPr lang="en-US" altLang="zh-CN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2015</a:t>
            </a:r>
          </a:p>
          <a:p>
            <a:pPr algn="ctr">
              <a:defRPr/>
            </a:pPr>
            <a:endParaRPr lang="en-US" altLang="zh-CN" sz="20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r>
              <a:rPr lang="en-US" altLang="zh-CN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2016</a:t>
            </a:r>
          </a:p>
          <a:p>
            <a:pPr algn="ctr">
              <a:defRPr/>
            </a:pPr>
            <a:endParaRPr lang="en-US" altLang="zh-CN" sz="32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endParaRPr lang="en-US" altLang="zh-CN" sz="3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r>
              <a:rPr lang="en-US" altLang="zh-CN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2018</a:t>
            </a:r>
          </a:p>
          <a:p>
            <a:pPr algn="ctr">
              <a:defRPr/>
            </a:pPr>
            <a:endParaRPr lang="en-US" altLang="zh-CN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endParaRPr lang="en-US" altLang="zh-CN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endParaRPr lang="en-US" altLang="zh-CN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endParaRPr lang="en-US" altLang="zh-CN" sz="10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r>
              <a:rPr lang="en-US" altLang="zh-CN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2023</a:t>
            </a:r>
          </a:p>
        </p:txBody>
      </p:sp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1978624" y="1279408"/>
            <a:ext cx="558990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文章</a:t>
            </a:r>
          </a:p>
        </p:txBody>
      </p:sp>
      <p:sp>
        <p:nvSpPr>
          <p:cNvPr id="23" name="CustomShape 7"/>
          <p:cNvSpPr/>
          <p:nvPr>
            <p:custDataLst>
              <p:tags r:id="rId10"/>
            </p:custDataLst>
          </p:nvPr>
        </p:nvSpPr>
        <p:spPr>
          <a:xfrm>
            <a:off x="7705689" y="1279408"/>
            <a:ext cx="3526790" cy="638175"/>
          </a:xfrm>
          <a:prstGeom prst="roundRect">
            <a:avLst>
              <a:gd name="adj" fmla="val 23681"/>
            </a:avLst>
          </a:prstGeom>
          <a:solidFill>
            <a:schemeClr val="accent2">
              <a:lumMod val="60000"/>
              <a:lumOff val="40000"/>
              <a:alpha val="35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 defTabSz="914400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7705054" y="1279408"/>
            <a:ext cx="353377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区域特征</a:t>
            </a:r>
          </a:p>
        </p:txBody>
      </p:sp>
      <p:sp>
        <p:nvSpPr>
          <p:cNvPr id="49" name="CustomShape 7"/>
          <p:cNvSpPr/>
          <p:nvPr>
            <p:custDataLst>
              <p:tags r:id="rId12"/>
            </p:custDataLst>
          </p:nvPr>
        </p:nvSpPr>
        <p:spPr>
          <a:xfrm>
            <a:off x="7713944" y="3194568"/>
            <a:ext cx="3524250" cy="1277620"/>
          </a:xfrm>
          <a:prstGeom prst="roundRect">
            <a:avLst>
              <a:gd name="adj" fmla="val 14512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13"/>
            </p:custDataLst>
          </p:nvPr>
        </p:nvSpPr>
        <p:spPr>
          <a:xfrm>
            <a:off x="7714579" y="3194568"/>
            <a:ext cx="2259965" cy="12769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bags</a:t>
            </a:r>
            <a:r>
              <a:rPr lang="en-US" altLang="zh-CN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of POI</a:t>
            </a:r>
          </a:p>
          <a:p>
            <a:pPr algn="ctr">
              <a:defRPr/>
            </a:pPr>
            <a:r>
              <a:rPr lang="en-US" altLang="zh-CN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POI</a:t>
            </a: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类别</a:t>
            </a:r>
          </a:p>
        </p:txBody>
      </p:sp>
      <p:sp>
        <p:nvSpPr>
          <p:cNvPr id="57" name="CustomShape 7"/>
          <p:cNvSpPr/>
          <p:nvPr>
            <p:custDataLst>
              <p:tags r:id="rId14"/>
            </p:custDataLst>
          </p:nvPr>
        </p:nvSpPr>
        <p:spPr>
          <a:xfrm>
            <a:off x="7713944" y="4472188"/>
            <a:ext cx="3524250" cy="638175"/>
          </a:xfrm>
          <a:prstGeom prst="roundRect">
            <a:avLst>
              <a:gd name="adj" fmla="val 25870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15"/>
            </p:custDataLst>
          </p:nvPr>
        </p:nvSpPr>
        <p:spPr>
          <a:xfrm>
            <a:off x="7714579" y="4472188"/>
            <a:ext cx="3515360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通过</a:t>
            </a: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深度度量学习</a:t>
            </a: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学习区域特征</a:t>
            </a:r>
          </a:p>
          <a:p>
            <a:pPr algn="ctr">
              <a:defRPr/>
            </a:pPr>
            <a:r>
              <a:rPr lang="en-US" altLang="zh-CN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POI</a:t>
            </a: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类别、地理坐标</a:t>
            </a:r>
          </a:p>
        </p:txBody>
      </p:sp>
      <p:sp>
        <p:nvSpPr>
          <p:cNvPr id="59" name="CustomShape 7"/>
          <p:cNvSpPr/>
          <p:nvPr>
            <p:custDataLst>
              <p:tags r:id="rId16"/>
            </p:custDataLst>
          </p:nvPr>
        </p:nvSpPr>
        <p:spPr>
          <a:xfrm>
            <a:off x="7713944" y="5110998"/>
            <a:ext cx="3524250" cy="638175"/>
          </a:xfrm>
          <a:prstGeom prst="roundRect">
            <a:avLst>
              <a:gd name="adj" fmla="val 25870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17"/>
            </p:custDataLst>
          </p:nvPr>
        </p:nvSpPr>
        <p:spPr>
          <a:xfrm>
            <a:off x="7714579" y="5110998"/>
            <a:ext cx="3515360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通过</a:t>
            </a: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CNN</a:t>
            </a: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进一步捕获</a:t>
            </a:r>
          </a:p>
          <a:p>
            <a:pPr algn="ctr">
              <a:defRPr/>
            </a:pPr>
            <a:r>
              <a:rPr lang="en-US" altLang="zh-CN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+POI</a:t>
            </a: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类别间的</a:t>
            </a: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层次关系</a:t>
            </a:r>
          </a:p>
        </p:txBody>
      </p:sp>
      <p:pic>
        <p:nvPicPr>
          <p:cNvPr id="63" name="图片 6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/>
          <a:stretch>
            <a:fillRect/>
          </a:stretch>
        </p:blipFill>
        <p:spPr>
          <a:xfrm>
            <a:off x="9974544" y="3242193"/>
            <a:ext cx="604520" cy="1183640"/>
          </a:xfrm>
          <a:prstGeom prst="round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1924649" y="1918218"/>
            <a:ext cx="5712460" cy="3830320"/>
            <a:chOff x="1992" y="2891"/>
            <a:chExt cx="8996" cy="6032"/>
          </a:xfrm>
        </p:grpSpPr>
        <p:sp>
          <p:nvSpPr>
            <p:cNvPr id="29" name="CustomShape 7"/>
            <p:cNvSpPr/>
            <p:nvPr>
              <p:custDataLst>
                <p:tags r:id="rId23"/>
              </p:custDataLst>
            </p:nvPr>
          </p:nvSpPr>
          <p:spPr>
            <a:xfrm>
              <a:off x="2066" y="2891"/>
              <a:ext cx="8803" cy="1005"/>
            </a:xfrm>
            <a:prstGeom prst="roundRect">
              <a:avLst>
                <a:gd name="adj" fmla="val 23681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4"/>
              </p:custDataLst>
            </p:nvPr>
          </p:nvSpPr>
          <p:spPr>
            <a:xfrm>
              <a:off x="2065" y="2891"/>
              <a:ext cx="8803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Sheng C, Zheng Y, Hsu W, et al. 2010.</a:t>
              </a:r>
            </a:p>
            <a:p>
              <a:pPr algn="ctr">
                <a:defRPr/>
              </a:pPr>
              <a:r>
                <a:rPr lang="en-US" altLang="zh-CN" sz="12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Answering top-k similar region queries</a:t>
              </a: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. </a:t>
              </a:r>
            </a:p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IEEE International Conference on Data Science and Advanced Analytics. </a:t>
              </a:r>
            </a:p>
          </p:txBody>
        </p:sp>
        <p:sp>
          <p:nvSpPr>
            <p:cNvPr id="31" name="CustomShape 7"/>
            <p:cNvSpPr/>
            <p:nvPr>
              <p:custDataLst>
                <p:tags r:id="rId25"/>
              </p:custDataLst>
            </p:nvPr>
          </p:nvSpPr>
          <p:spPr>
            <a:xfrm>
              <a:off x="2066" y="4901"/>
              <a:ext cx="8803" cy="1005"/>
            </a:xfrm>
            <a:prstGeom prst="roundRect">
              <a:avLst>
                <a:gd name="adj" fmla="val 23681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6"/>
              </p:custDataLst>
            </p:nvPr>
          </p:nvSpPr>
          <p:spPr>
            <a:xfrm>
              <a:off x="2065" y="4901"/>
              <a:ext cx="8803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Wang H, Kifer D, Graif C, et al. 2016. </a:t>
              </a:r>
            </a:p>
            <a:p>
              <a:pPr algn="ctr">
                <a:defRPr/>
              </a:pPr>
              <a:r>
                <a:rPr lang="en-US" altLang="zh-CN" sz="12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Crime rate inference with big data</a:t>
              </a: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. </a:t>
              </a:r>
            </a:p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ACM SIGKDD Conference on Knowledge Discovery and Data Mining.</a:t>
              </a:r>
            </a:p>
          </p:txBody>
        </p:sp>
        <p:sp>
          <p:nvSpPr>
            <p:cNvPr id="33" name="CustomShape 7"/>
            <p:cNvSpPr/>
            <p:nvPr>
              <p:custDataLst>
                <p:tags r:id="rId27"/>
              </p:custDataLst>
            </p:nvPr>
          </p:nvSpPr>
          <p:spPr>
            <a:xfrm>
              <a:off x="2065" y="5908"/>
              <a:ext cx="8803" cy="1005"/>
            </a:xfrm>
            <a:prstGeom prst="roundRect">
              <a:avLst>
                <a:gd name="adj" fmla="val 23681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8"/>
              </p:custDataLst>
            </p:nvPr>
          </p:nvSpPr>
          <p:spPr>
            <a:xfrm>
              <a:off x="2074" y="5907"/>
              <a:ext cx="8803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Yao H, Wu F, Ke J, et al. 2018.</a:t>
              </a:r>
            </a:p>
            <a:p>
              <a:pPr algn="ctr">
                <a:defRPr/>
              </a:pPr>
              <a:r>
                <a:rPr lang="en-US" altLang="zh-CN" sz="12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Deep multi-view spatial-temporal network for taxi demand prediction</a:t>
              </a: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. AAAI Conference on Artificial Intelligence.</a:t>
              </a:r>
            </a:p>
          </p:txBody>
        </p:sp>
        <p:sp>
          <p:nvSpPr>
            <p:cNvPr id="35" name="CustomShape 7"/>
            <p:cNvSpPr/>
            <p:nvPr>
              <p:custDataLst>
                <p:tags r:id="rId29"/>
              </p:custDataLst>
            </p:nvPr>
          </p:nvSpPr>
          <p:spPr>
            <a:xfrm>
              <a:off x="2066" y="6913"/>
              <a:ext cx="8803" cy="1005"/>
            </a:xfrm>
            <a:prstGeom prst="roundRect">
              <a:avLst>
                <a:gd name="adj" fmla="val 23681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0"/>
              </p:custDataLst>
            </p:nvPr>
          </p:nvSpPr>
          <p:spPr>
            <a:xfrm>
              <a:off x="2065" y="6913"/>
              <a:ext cx="8803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Liu Y, Zhao K, Cong G. 2018.</a:t>
              </a:r>
            </a:p>
            <a:p>
              <a:pPr algn="ctr">
                <a:defRPr/>
              </a:pPr>
              <a:r>
                <a:rPr lang="en-US" altLang="zh-CN" sz="12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Efficient similar region search with deep metric learning</a:t>
              </a: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. </a:t>
              </a:r>
            </a:p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ACM SIGKDD Conference on Knowledge Discovery and Data Mining.</a:t>
              </a:r>
            </a:p>
          </p:txBody>
        </p:sp>
        <p:sp>
          <p:nvSpPr>
            <p:cNvPr id="37" name="CustomShape 7"/>
            <p:cNvSpPr/>
            <p:nvPr>
              <p:custDataLst>
                <p:tags r:id="rId31"/>
              </p:custDataLst>
            </p:nvPr>
          </p:nvSpPr>
          <p:spPr>
            <a:xfrm>
              <a:off x="2066" y="7918"/>
              <a:ext cx="8803" cy="1005"/>
            </a:xfrm>
            <a:prstGeom prst="roundRect">
              <a:avLst>
                <a:gd name="adj" fmla="val 23681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2"/>
              </p:custDataLst>
            </p:nvPr>
          </p:nvSpPr>
          <p:spPr>
            <a:xfrm>
              <a:off x="1992" y="7909"/>
              <a:ext cx="8996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Jin X, Oh B, Lee S, et al. 2019. </a:t>
              </a:r>
              <a:r>
                <a:rPr lang="en-US" altLang="zh-CN" sz="12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Learning region similarity over spatial knowledge graphs with hierarchical types and semantic relations</a:t>
              </a: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.</a:t>
              </a:r>
            </a:p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ACM International Conference on Information and Knowledge Management.</a:t>
              </a:r>
            </a:p>
          </p:txBody>
        </p:sp>
        <p:sp>
          <p:nvSpPr>
            <p:cNvPr id="9" name="CustomShape 7"/>
            <p:cNvSpPr/>
            <p:nvPr>
              <p:custDataLst>
                <p:tags r:id="rId33"/>
              </p:custDataLst>
            </p:nvPr>
          </p:nvSpPr>
          <p:spPr>
            <a:xfrm>
              <a:off x="2066" y="3895"/>
              <a:ext cx="8803" cy="1005"/>
            </a:xfrm>
            <a:prstGeom prst="roundRect">
              <a:avLst>
                <a:gd name="adj" fmla="val 23681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34"/>
              </p:custDataLst>
            </p:nvPr>
          </p:nvSpPr>
          <p:spPr>
            <a:xfrm>
              <a:off x="2065" y="3895"/>
              <a:ext cx="8803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Le Falher G, Gionis A, Mathioudakis M. 2015. </a:t>
              </a:r>
              <a:r>
                <a:rPr lang="en-US" altLang="zh-CN" sz="12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Where is the Soho of Rome? Measures and algorithms for finding similar neighborhoods in cities</a:t>
              </a: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. </a:t>
              </a:r>
            </a:p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The International AAAI Conference on Web and Social Media.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05689" y="1918218"/>
            <a:ext cx="3538855" cy="1275715"/>
            <a:chOff x="11096" y="2891"/>
            <a:chExt cx="5573" cy="2009"/>
          </a:xfrm>
        </p:grpSpPr>
        <p:sp>
          <p:nvSpPr>
            <p:cNvPr id="42" name="CustomShape 7"/>
            <p:cNvSpPr/>
            <p:nvPr>
              <p:custDataLst>
                <p:tags r:id="rId19"/>
              </p:custDataLst>
            </p:nvPr>
          </p:nvSpPr>
          <p:spPr>
            <a:xfrm>
              <a:off x="11096" y="2891"/>
              <a:ext cx="5550" cy="1005"/>
            </a:xfrm>
            <a:prstGeom prst="roundRect">
              <a:avLst>
                <a:gd name="adj" fmla="val 25870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>
              <a:noAutofit/>
            </a:bodyPr>
            <a:lstStyle/>
            <a:p>
              <a:pPr lvl="0" algn="l">
                <a:buClrTx/>
                <a:buSzTx/>
                <a:buFontTx/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11097" y="2891"/>
              <a:ext cx="5456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对象与五个</a:t>
              </a:r>
              <a:r>
                <a:rPr lang="zh-CN" altLang="en-US" sz="16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预定义的参考点</a:t>
              </a:r>
              <a:r>
                <a:rPr lang="zh-CN" altLang="en-US" sz="16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之间的</a:t>
              </a:r>
            </a:p>
            <a:p>
              <a:pPr algn="ctr">
                <a:defRPr/>
              </a:pPr>
              <a:r>
                <a:rPr lang="zh-CN" altLang="en-US" sz="16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平均距离</a:t>
              </a:r>
            </a:p>
          </p:txBody>
        </p:sp>
        <p:sp>
          <p:nvSpPr>
            <p:cNvPr id="27" name="CustomShape 7"/>
            <p:cNvSpPr/>
            <p:nvPr>
              <p:custDataLst>
                <p:tags r:id="rId21"/>
              </p:custDataLst>
            </p:nvPr>
          </p:nvSpPr>
          <p:spPr>
            <a:xfrm>
              <a:off x="11108" y="3894"/>
              <a:ext cx="5550" cy="1005"/>
            </a:xfrm>
            <a:prstGeom prst="roundRect">
              <a:avLst>
                <a:gd name="adj" fmla="val 25870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>
              <a:noAutofit/>
            </a:bodyPr>
            <a:lstStyle/>
            <a:p>
              <a:pPr lvl="0" algn="l">
                <a:buClrTx/>
                <a:buSzTx/>
                <a:buFontTx/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2"/>
              </p:custDataLst>
            </p:nvPr>
          </p:nvSpPr>
          <p:spPr>
            <a:xfrm>
              <a:off x="11109" y="3894"/>
              <a:ext cx="5560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不同区域</a:t>
              </a:r>
              <a:r>
                <a:rPr lang="zh-CN" altLang="en-US" sz="16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矢量表示之间的距离</a:t>
              </a:r>
              <a:endPara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  <a:p>
              <a:pPr algn="ctr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是计算相似区域的有效方法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2216785"/>
            <a:ext cx="12192000" cy="19145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23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lang="en-US" altLang="zh-CN" sz="5400" b="1" i="1" kern="0" dirty="0">
                <a:solidFill>
                  <a:srgbClr val="70AD47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kumimoji="0" lang="en-US" altLang="zh-CN" sz="5400" b="1" i="1" u="none" strike="noStrike" kern="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55" y="607866"/>
            <a:ext cx="2017186" cy="641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270" y="4777105"/>
            <a:ext cx="121932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rgbClr val="6B2D0B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endParaRPr kumimoji="0" lang="en-US" altLang="zh-CN" sz="1400" b="1" i="1" u="none" strike="noStrike" kern="1200" cap="none" spc="0" normalizeH="0" baseline="0" noProof="0" dirty="0">
              <a:ln>
                <a:noFill/>
              </a:ln>
              <a:solidFill>
                <a:srgbClr val="6B2D0B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B2D0B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  <a:sym typeface="+mn-ea"/>
              </a:rPr>
              <a:t>Presented by Dong Kan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42890" y="17532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r>
              <a:rPr lang="en-US" altLang="zh-CN" dirty="0"/>
              <a:t>-</a:t>
            </a:r>
            <a:r>
              <a:rPr lang="zh-CN" altLang="en-US" dirty="0"/>
              <a:t>区域的表示以及相似性度量</a:t>
            </a:r>
          </a:p>
        </p:txBody>
      </p:sp>
      <p:sp>
        <p:nvSpPr>
          <p:cNvPr id="49" name="CustomShape 7"/>
          <p:cNvSpPr/>
          <p:nvPr>
            <p:custDataLst>
              <p:tags r:id="rId1"/>
            </p:custDataLst>
          </p:nvPr>
        </p:nvSpPr>
        <p:spPr>
          <a:xfrm>
            <a:off x="290830" y="1294130"/>
            <a:ext cx="11574145" cy="5113655"/>
          </a:xfrm>
          <a:prstGeom prst="roundRect">
            <a:avLst>
              <a:gd name="adj" fmla="val 10083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3" name="图片 6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9"/>
          <a:stretch>
            <a:fillRect/>
          </a:stretch>
        </p:blipFill>
        <p:spPr>
          <a:xfrm>
            <a:off x="6991350" y="1372235"/>
            <a:ext cx="2529840" cy="4949190"/>
          </a:xfrm>
          <a:prstGeom prst="roundRect">
            <a:avLst/>
          </a:prstGeom>
        </p:spPr>
      </p:pic>
      <p:sp>
        <p:nvSpPr>
          <p:cNvPr id="97" name="文本框 96"/>
          <p:cNvSpPr txBox="1"/>
          <p:nvPr>
            <p:custDataLst>
              <p:tags r:id="rId3"/>
            </p:custDataLst>
          </p:nvPr>
        </p:nvSpPr>
        <p:spPr>
          <a:xfrm>
            <a:off x="2017395" y="2895600"/>
            <a:ext cx="3067685" cy="19113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bags</a:t>
            </a:r>
            <a:r>
              <a:rPr lang="en-US" altLang="zh-CN" sz="3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of POI</a:t>
            </a:r>
          </a:p>
          <a:p>
            <a:pPr algn="ctr">
              <a:defRPr/>
            </a:pPr>
            <a:r>
              <a:rPr lang="en-US" altLang="zh-CN" sz="3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POI</a:t>
            </a:r>
            <a:r>
              <a:rPr lang="zh-CN" altLang="en-US" sz="3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类别</a:t>
            </a:r>
          </a:p>
        </p:txBody>
      </p:sp>
      <p:sp>
        <p:nvSpPr>
          <p:cNvPr id="95" name="CustomShape 7"/>
          <p:cNvSpPr/>
          <p:nvPr>
            <p:custDataLst>
              <p:tags r:id="rId4"/>
            </p:custDataLst>
          </p:nvPr>
        </p:nvSpPr>
        <p:spPr>
          <a:xfrm>
            <a:off x="7714579" y="11824876"/>
            <a:ext cx="3524250" cy="638175"/>
          </a:xfrm>
          <a:prstGeom prst="roundRect">
            <a:avLst>
              <a:gd name="adj" fmla="val 25870"/>
            </a:avLst>
          </a:prstGeom>
          <a:solidFill>
            <a:srgbClr val="459F2D">
              <a:alpha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 defTabSz="914400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5"/>
            </p:custDataLst>
          </p:nvPr>
        </p:nvSpPr>
        <p:spPr>
          <a:xfrm>
            <a:off x="7662509" y="11843926"/>
            <a:ext cx="365315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对比学习多关系图神经网络</a:t>
            </a: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C-MPGCN</a:t>
            </a:r>
          </a:p>
          <a:p>
            <a:pPr algn="ctr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+POI</a:t>
            </a: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高度、大小、道路距离等</a:t>
            </a: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+Graph</a:t>
            </a:r>
            <a:endParaRPr lang="zh-CN" altLang="en-US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98" name="CustomShape 7"/>
          <p:cNvSpPr/>
          <p:nvPr>
            <p:custDataLst>
              <p:tags r:id="rId6"/>
            </p:custDataLst>
          </p:nvPr>
        </p:nvSpPr>
        <p:spPr>
          <a:xfrm>
            <a:off x="1980529" y="11825511"/>
            <a:ext cx="5589905" cy="638175"/>
          </a:xfrm>
          <a:prstGeom prst="roundRect">
            <a:avLst>
              <a:gd name="adj" fmla="val 23681"/>
            </a:avLst>
          </a:prstGeom>
          <a:solidFill>
            <a:srgbClr val="459F2D">
              <a:alpha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9" name="文本框 98"/>
          <p:cNvSpPr txBox="1"/>
          <p:nvPr>
            <p:custDataLst>
              <p:tags r:id="rId7"/>
            </p:custDataLst>
          </p:nvPr>
        </p:nvSpPr>
        <p:spPr>
          <a:xfrm>
            <a:off x="1979894" y="11825511"/>
            <a:ext cx="558990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Zhao Y, Qi J, Trisedya B D, et al. 2010. </a:t>
            </a:r>
          </a:p>
          <a:p>
            <a:pPr algn="ctr">
              <a:defRPr/>
            </a:pPr>
            <a:r>
              <a:rPr lang="en-US" altLang="zh-CN" sz="12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Learning Region Similarities via Graph-based Deep Metric Learning</a:t>
            </a: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</a:t>
            </a:r>
          </a:p>
          <a:p>
            <a:pPr algn="ctr">
              <a:defRPr/>
            </a:pP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IEEE Transactions on Knowledge and Data Engineering.</a:t>
            </a:r>
          </a:p>
        </p:txBody>
      </p:sp>
      <p:sp>
        <p:nvSpPr>
          <p:cNvPr id="100" name="CustomShape 7"/>
          <p:cNvSpPr/>
          <p:nvPr>
            <p:custDataLst>
              <p:tags r:id="rId8"/>
            </p:custDataLst>
          </p:nvPr>
        </p:nvSpPr>
        <p:spPr>
          <a:xfrm>
            <a:off x="905474" y="7994556"/>
            <a:ext cx="936625" cy="4488815"/>
          </a:xfrm>
          <a:prstGeom prst="roundRect">
            <a:avLst>
              <a:gd name="adj" fmla="val 12754"/>
            </a:avLst>
          </a:prstGeom>
          <a:solidFill>
            <a:schemeClr val="accent2">
              <a:lumMod val="60000"/>
              <a:lumOff val="40000"/>
              <a:alpha val="35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 defTabSz="914400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1" name="CustomShape 7"/>
          <p:cNvSpPr/>
          <p:nvPr>
            <p:custDataLst>
              <p:tags r:id="rId9"/>
            </p:custDataLst>
          </p:nvPr>
        </p:nvSpPr>
        <p:spPr>
          <a:xfrm>
            <a:off x="1977989" y="7355746"/>
            <a:ext cx="5590540" cy="638175"/>
          </a:xfrm>
          <a:prstGeom prst="roundRect">
            <a:avLst>
              <a:gd name="adj" fmla="val 25870"/>
            </a:avLst>
          </a:prstGeom>
          <a:solidFill>
            <a:schemeClr val="accent2">
              <a:lumMod val="60000"/>
              <a:lumOff val="40000"/>
              <a:alpha val="35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 defTabSz="914400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906109" y="7355111"/>
            <a:ext cx="935990" cy="638810"/>
            <a:chOff x="388" y="1884"/>
            <a:chExt cx="1474" cy="1006"/>
          </a:xfrm>
        </p:grpSpPr>
        <p:sp>
          <p:nvSpPr>
            <p:cNvPr id="103" name="CustomShape 7"/>
            <p:cNvSpPr/>
            <p:nvPr>
              <p:custDataLst>
                <p:tags r:id="rId35"/>
              </p:custDataLst>
            </p:nvPr>
          </p:nvSpPr>
          <p:spPr>
            <a:xfrm>
              <a:off x="388" y="1884"/>
              <a:ext cx="1474" cy="1005"/>
            </a:xfrm>
            <a:prstGeom prst="roundRect">
              <a:avLst>
                <a:gd name="adj" fmla="val 23681"/>
              </a:avLst>
            </a:prstGeom>
            <a:solidFill>
              <a:schemeClr val="accent2">
                <a:lumMod val="60000"/>
                <a:lumOff val="40000"/>
                <a:alpha val="35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>
              <a:noAutofit/>
            </a:bodyPr>
            <a:lstStyle/>
            <a:p>
              <a:pPr lvl="0" algn="l" defTabSz="914400">
                <a:buClrTx/>
                <a:buSzTx/>
                <a:buFontTx/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36"/>
              </p:custDataLst>
            </p:nvPr>
          </p:nvSpPr>
          <p:spPr>
            <a:xfrm>
              <a:off x="555" y="1884"/>
              <a:ext cx="1139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zh-CN" altLang="en-US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时间</a:t>
              </a:r>
            </a:p>
          </p:txBody>
        </p:sp>
      </p:grpSp>
      <p:sp>
        <p:nvSpPr>
          <p:cNvPr id="105" name="箭头: 下 104"/>
          <p:cNvSpPr/>
          <p:nvPr>
            <p:custDataLst>
              <p:tags r:id="rId10"/>
            </p:custDataLst>
          </p:nvPr>
        </p:nvSpPr>
        <p:spPr>
          <a:xfrm>
            <a:off x="1567779" y="8180611"/>
            <a:ext cx="209550" cy="4122420"/>
          </a:xfrm>
          <a:prstGeom prst="downArrow">
            <a:avLst/>
          </a:prstGeom>
          <a:solidFill>
            <a:srgbClr val="A1B5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06" name="文本框 105"/>
          <p:cNvSpPr txBox="1"/>
          <p:nvPr>
            <p:custDataLst>
              <p:tags r:id="rId11"/>
            </p:custDataLst>
          </p:nvPr>
        </p:nvSpPr>
        <p:spPr>
          <a:xfrm>
            <a:off x="905474" y="7994556"/>
            <a:ext cx="738505" cy="446849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>
              <a:defRPr/>
            </a:pPr>
            <a:endParaRPr lang="en-US" altLang="zh-CN" sz="7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r>
              <a:rPr lang="en-US" altLang="zh-CN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2010</a:t>
            </a:r>
          </a:p>
          <a:p>
            <a:pPr algn="ctr">
              <a:defRPr/>
            </a:pPr>
            <a:r>
              <a:rPr lang="en-US" altLang="zh-CN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</a:p>
          <a:p>
            <a:pPr algn="ctr">
              <a:defRPr/>
            </a:pPr>
            <a:r>
              <a:rPr lang="en-US" altLang="zh-CN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2015</a:t>
            </a:r>
          </a:p>
          <a:p>
            <a:pPr algn="ctr">
              <a:defRPr/>
            </a:pPr>
            <a:endParaRPr lang="en-US" altLang="zh-CN" sz="20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r>
              <a:rPr lang="en-US" altLang="zh-CN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2016</a:t>
            </a:r>
          </a:p>
          <a:p>
            <a:pPr algn="ctr">
              <a:defRPr/>
            </a:pPr>
            <a:endParaRPr lang="en-US" altLang="zh-CN" sz="32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endParaRPr lang="en-US" altLang="zh-CN" sz="3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r>
              <a:rPr lang="en-US" altLang="zh-CN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2018</a:t>
            </a:r>
          </a:p>
          <a:p>
            <a:pPr algn="ctr">
              <a:defRPr/>
            </a:pPr>
            <a:endParaRPr lang="en-US" altLang="zh-CN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endParaRPr lang="en-US" altLang="zh-CN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endParaRPr lang="en-US" altLang="zh-CN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endParaRPr lang="en-US" altLang="zh-CN" sz="10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r>
              <a:rPr lang="en-US" altLang="zh-CN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2023</a:t>
            </a:r>
          </a:p>
        </p:txBody>
      </p:sp>
      <p:sp>
        <p:nvSpPr>
          <p:cNvPr id="107" name="文本框 106"/>
          <p:cNvSpPr txBox="1"/>
          <p:nvPr>
            <p:custDataLst>
              <p:tags r:id="rId12"/>
            </p:custDataLst>
          </p:nvPr>
        </p:nvSpPr>
        <p:spPr>
          <a:xfrm>
            <a:off x="1978624" y="7355746"/>
            <a:ext cx="558990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文章</a:t>
            </a:r>
          </a:p>
        </p:txBody>
      </p:sp>
      <p:sp>
        <p:nvSpPr>
          <p:cNvPr id="108" name="CustomShape 7"/>
          <p:cNvSpPr/>
          <p:nvPr>
            <p:custDataLst>
              <p:tags r:id="rId13"/>
            </p:custDataLst>
          </p:nvPr>
        </p:nvSpPr>
        <p:spPr>
          <a:xfrm>
            <a:off x="7705689" y="7355746"/>
            <a:ext cx="3526790" cy="638175"/>
          </a:xfrm>
          <a:prstGeom prst="roundRect">
            <a:avLst>
              <a:gd name="adj" fmla="val 23681"/>
            </a:avLst>
          </a:prstGeom>
          <a:solidFill>
            <a:schemeClr val="accent2">
              <a:lumMod val="60000"/>
              <a:lumOff val="40000"/>
              <a:alpha val="35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 defTabSz="914400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9" name="文本框 108"/>
          <p:cNvSpPr txBox="1"/>
          <p:nvPr>
            <p:custDataLst>
              <p:tags r:id="rId14"/>
            </p:custDataLst>
          </p:nvPr>
        </p:nvSpPr>
        <p:spPr>
          <a:xfrm>
            <a:off x="7705054" y="7355746"/>
            <a:ext cx="353377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区域特征</a:t>
            </a:r>
          </a:p>
        </p:txBody>
      </p:sp>
      <p:sp>
        <p:nvSpPr>
          <p:cNvPr id="112" name="CustomShape 7"/>
          <p:cNvSpPr/>
          <p:nvPr>
            <p:custDataLst>
              <p:tags r:id="rId15"/>
            </p:custDataLst>
          </p:nvPr>
        </p:nvSpPr>
        <p:spPr>
          <a:xfrm>
            <a:off x="7713944" y="10548526"/>
            <a:ext cx="3524250" cy="638175"/>
          </a:xfrm>
          <a:prstGeom prst="roundRect">
            <a:avLst>
              <a:gd name="adj" fmla="val 25870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13" name="文本框 112"/>
          <p:cNvSpPr txBox="1"/>
          <p:nvPr>
            <p:custDataLst>
              <p:tags r:id="rId16"/>
            </p:custDataLst>
          </p:nvPr>
        </p:nvSpPr>
        <p:spPr>
          <a:xfrm>
            <a:off x="7714579" y="10548526"/>
            <a:ext cx="3515360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通过</a:t>
            </a: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深度度量学习</a:t>
            </a: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学习区域特征</a:t>
            </a:r>
          </a:p>
          <a:p>
            <a:pPr algn="ctr">
              <a:defRPr/>
            </a:pPr>
            <a:r>
              <a:rPr lang="en-US" altLang="zh-CN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POI</a:t>
            </a: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类别、地理坐标</a:t>
            </a:r>
          </a:p>
        </p:txBody>
      </p:sp>
      <p:sp>
        <p:nvSpPr>
          <p:cNvPr id="114" name="CustomShape 7"/>
          <p:cNvSpPr/>
          <p:nvPr>
            <p:custDataLst>
              <p:tags r:id="rId17"/>
            </p:custDataLst>
          </p:nvPr>
        </p:nvSpPr>
        <p:spPr>
          <a:xfrm>
            <a:off x="7713944" y="11187336"/>
            <a:ext cx="3524250" cy="638175"/>
          </a:xfrm>
          <a:prstGeom prst="roundRect">
            <a:avLst>
              <a:gd name="adj" fmla="val 25870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15" name="文本框 114"/>
          <p:cNvSpPr txBox="1"/>
          <p:nvPr>
            <p:custDataLst>
              <p:tags r:id="rId18"/>
            </p:custDataLst>
          </p:nvPr>
        </p:nvSpPr>
        <p:spPr>
          <a:xfrm>
            <a:off x="7714579" y="11187336"/>
            <a:ext cx="3515360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通过</a:t>
            </a: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CNN</a:t>
            </a: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进一步捕获</a:t>
            </a:r>
          </a:p>
          <a:p>
            <a:pPr algn="ctr">
              <a:defRPr/>
            </a:pPr>
            <a:r>
              <a:rPr lang="en-US" altLang="zh-CN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+POI</a:t>
            </a: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类别间的</a:t>
            </a: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层次关系</a:t>
            </a:r>
          </a:p>
        </p:txBody>
      </p:sp>
      <p:grpSp>
        <p:nvGrpSpPr>
          <p:cNvPr id="117" name="组合 116"/>
          <p:cNvGrpSpPr/>
          <p:nvPr/>
        </p:nvGrpSpPr>
        <p:grpSpPr>
          <a:xfrm>
            <a:off x="1924649" y="7994556"/>
            <a:ext cx="5712460" cy="3830320"/>
            <a:chOff x="1992" y="2891"/>
            <a:chExt cx="8996" cy="6032"/>
          </a:xfrm>
        </p:grpSpPr>
        <p:sp>
          <p:nvSpPr>
            <p:cNvPr id="118" name="CustomShape 7"/>
            <p:cNvSpPr/>
            <p:nvPr>
              <p:custDataLst>
                <p:tags r:id="rId23"/>
              </p:custDataLst>
            </p:nvPr>
          </p:nvSpPr>
          <p:spPr>
            <a:xfrm>
              <a:off x="2066" y="2891"/>
              <a:ext cx="8803" cy="1005"/>
            </a:xfrm>
            <a:prstGeom prst="roundRect">
              <a:avLst>
                <a:gd name="adj" fmla="val 23681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24"/>
              </p:custDataLst>
            </p:nvPr>
          </p:nvSpPr>
          <p:spPr>
            <a:xfrm>
              <a:off x="2065" y="2891"/>
              <a:ext cx="8803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Sheng C, Zheng Y, Hsu W, et al. 2010.</a:t>
              </a:r>
            </a:p>
            <a:p>
              <a:pPr algn="ctr">
                <a:defRPr/>
              </a:pPr>
              <a:r>
                <a:rPr lang="en-US" altLang="zh-CN" sz="12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Answering top-k similar region queries</a:t>
              </a: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. </a:t>
              </a:r>
            </a:p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IEEE International Conference on Data Science and Advanced Analytics. </a:t>
              </a:r>
            </a:p>
          </p:txBody>
        </p:sp>
        <p:sp>
          <p:nvSpPr>
            <p:cNvPr id="120" name="CustomShape 7"/>
            <p:cNvSpPr/>
            <p:nvPr>
              <p:custDataLst>
                <p:tags r:id="rId25"/>
              </p:custDataLst>
            </p:nvPr>
          </p:nvSpPr>
          <p:spPr>
            <a:xfrm>
              <a:off x="2066" y="4901"/>
              <a:ext cx="8803" cy="1005"/>
            </a:xfrm>
            <a:prstGeom prst="roundRect">
              <a:avLst>
                <a:gd name="adj" fmla="val 23681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26"/>
              </p:custDataLst>
            </p:nvPr>
          </p:nvSpPr>
          <p:spPr>
            <a:xfrm>
              <a:off x="2065" y="4901"/>
              <a:ext cx="8803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Wang H, Kifer D, Graif C, et al. 2016. </a:t>
              </a:r>
            </a:p>
            <a:p>
              <a:pPr algn="ctr">
                <a:defRPr/>
              </a:pPr>
              <a:r>
                <a:rPr lang="en-US" altLang="zh-CN" sz="12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Crime rate inference with big data</a:t>
              </a: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. </a:t>
              </a:r>
            </a:p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ACM SIGKDD Conference on Knowledge Discovery and Data Mining.</a:t>
              </a:r>
            </a:p>
          </p:txBody>
        </p:sp>
        <p:sp>
          <p:nvSpPr>
            <p:cNvPr id="122" name="CustomShape 7"/>
            <p:cNvSpPr/>
            <p:nvPr>
              <p:custDataLst>
                <p:tags r:id="rId27"/>
              </p:custDataLst>
            </p:nvPr>
          </p:nvSpPr>
          <p:spPr>
            <a:xfrm>
              <a:off x="2065" y="5908"/>
              <a:ext cx="8803" cy="1005"/>
            </a:xfrm>
            <a:prstGeom prst="roundRect">
              <a:avLst>
                <a:gd name="adj" fmla="val 23681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28"/>
              </p:custDataLst>
            </p:nvPr>
          </p:nvSpPr>
          <p:spPr>
            <a:xfrm>
              <a:off x="2074" y="5907"/>
              <a:ext cx="8803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Yao H, Wu F, Ke J, et al. 2018.</a:t>
              </a:r>
            </a:p>
            <a:p>
              <a:pPr algn="ctr">
                <a:defRPr/>
              </a:pPr>
              <a:r>
                <a:rPr lang="en-US" altLang="zh-CN" sz="12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Deep multi-view spatial-temporal network for taxi demand prediction</a:t>
              </a: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. AAAI Conference on Artificial Intelligence.</a:t>
              </a:r>
            </a:p>
          </p:txBody>
        </p:sp>
        <p:sp>
          <p:nvSpPr>
            <p:cNvPr id="124" name="CustomShape 7"/>
            <p:cNvSpPr/>
            <p:nvPr>
              <p:custDataLst>
                <p:tags r:id="rId29"/>
              </p:custDataLst>
            </p:nvPr>
          </p:nvSpPr>
          <p:spPr>
            <a:xfrm>
              <a:off x="2066" y="6913"/>
              <a:ext cx="8803" cy="1005"/>
            </a:xfrm>
            <a:prstGeom prst="roundRect">
              <a:avLst>
                <a:gd name="adj" fmla="val 23681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30"/>
              </p:custDataLst>
            </p:nvPr>
          </p:nvSpPr>
          <p:spPr>
            <a:xfrm>
              <a:off x="2065" y="6913"/>
              <a:ext cx="8803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Liu Y, Zhao K, Cong G. 2018.</a:t>
              </a:r>
            </a:p>
            <a:p>
              <a:pPr algn="ctr">
                <a:defRPr/>
              </a:pPr>
              <a:r>
                <a:rPr lang="en-US" altLang="zh-CN" sz="12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Efficient similar region search with deep metric learning</a:t>
              </a: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. </a:t>
              </a:r>
            </a:p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ACM SIGKDD Conference on Knowledge Discovery and Data Mining.</a:t>
              </a:r>
            </a:p>
          </p:txBody>
        </p:sp>
        <p:sp>
          <p:nvSpPr>
            <p:cNvPr id="126" name="CustomShape 7"/>
            <p:cNvSpPr/>
            <p:nvPr>
              <p:custDataLst>
                <p:tags r:id="rId31"/>
              </p:custDataLst>
            </p:nvPr>
          </p:nvSpPr>
          <p:spPr>
            <a:xfrm>
              <a:off x="2066" y="7918"/>
              <a:ext cx="8803" cy="1005"/>
            </a:xfrm>
            <a:prstGeom prst="roundRect">
              <a:avLst>
                <a:gd name="adj" fmla="val 23681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32"/>
              </p:custDataLst>
            </p:nvPr>
          </p:nvSpPr>
          <p:spPr>
            <a:xfrm>
              <a:off x="1992" y="7909"/>
              <a:ext cx="8996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Jin X, Oh B, Lee S, et al. 2019. </a:t>
              </a:r>
              <a:r>
                <a:rPr lang="en-US" altLang="zh-CN" sz="12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Learning region similarity over spatial knowledge graphs with hierarchical types and semantic relations</a:t>
              </a: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.</a:t>
              </a:r>
            </a:p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ACM International Conference on Information and Knowledge Management.</a:t>
              </a:r>
            </a:p>
          </p:txBody>
        </p:sp>
        <p:sp>
          <p:nvSpPr>
            <p:cNvPr id="128" name="CustomShape 7"/>
            <p:cNvSpPr/>
            <p:nvPr>
              <p:custDataLst>
                <p:tags r:id="rId33"/>
              </p:custDataLst>
            </p:nvPr>
          </p:nvSpPr>
          <p:spPr>
            <a:xfrm>
              <a:off x="2066" y="3895"/>
              <a:ext cx="8803" cy="1005"/>
            </a:xfrm>
            <a:prstGeom prst="roundRect">
              <a:avLst>
                <a:gd name="adj" fmla="val 23681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34"/>
              </p:custDataLst>
            </p:nvPr>
          </p:nvSpPr>
          <p:spPr>
            <a:xfrm>
              <a:off x="2065" y="3895"/>
              <a:ext cx="8803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Le Falher G, Gionis A, Mathioudakis M. 2015. </a:t>
              </a:r>
              <a:r>
                <a:rPr lang="en-US" altLang="zh-CN" sz="12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Where is the Soho of Rome? Measures and algorithms for finding similar neighborhoods in cities</a:t>
              </a: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. </a:t>
              </a:r>
            </a:p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The International AAAI Conference on Web and Social Media.</a:t>
              </a: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7705689" y="7994556"/>
            <a:ext cx="3538855" cy="1275715"/>
            <a:chOff x="11096" y="2891"/>
            <a:chExt cx="5573" cy="2009"/>
          </a:xfrm>
        </p:grpSpPr>
        <p:sp>
          <p:nvSpPr>
            <p:cNvPr id="131" name="CustomShape 7"/>
            <p:cNvSpPr/>
            <p:nvPr>
              <p:custDataLst>
                <p:tags r:id="rId19"/>
              </p:custDataLst>
            </p:nvPr>
          </p:nvSpPr>
          <p:spPr>
            <a:xfrm>
              <a:off x="11096" y="2891"/>
              <a:ext cx="5550" cy="1005"/>
            </a:xfrm>
            <a:prstGeom prst="roundRect">
              <a:avLst>
                <a:gd name="adj" fmla="val 25870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>
              <a:noAutofit/>
            </a:bodyPr>
            <a:lstStyle/>
            <a:p>
              <a:pPr lvl="0" algn="l">
                <a:buClrTx/>
                <a:buSzTx/>
                <a:buFontTx/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20"/>
              </p:custDataLst>
            </p:nvPr>
          </p:nvSpPr>
          <p:spPr>
            <a:xfrm>
              <a:off x="11097" y="2891"/>
              <a:ext cx="5456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对象与五个</a:t>
              </a:r>
              <a:r>
                <a:rPr lang="zh-CN" altLang="en-US" sz="16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预定义的参考点</a:t>
              </a:r>
              <a:r>
                <a:rPr lang="zh-CN" altLang="en-US" sz="16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之间的</a:t>
              </a:r>
            </a:p>
            <a:p>
              <a:pPr algn="ctr">
                <a:defRPr/>
              </a:pPr>
              <a:r>
                <a:rPr lang="zh-CN" altLang="en-US" sz="16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平均距离</a:t>
              </a:r>
            </a:p>
          </p:txBody>
        </p:sp>
        <p:sp>
          <p:nvSpPr>
            <p:cNvPr id="133" name="CustomShape 7"/>
            <p:cNvSpPr/>
            <p:nvPr>
              <p:custDataLst>
                <p:tags r:id="rId21"/>
              </p:custDataLst>
            </p:nvPr>
          </p:nvSpPr>
          <p:spPr>
            <a:xfrm>
              <a:off x="11108" y="3894"/>
              <a:ext cx="5550" cy="1005"/>
            </a:xfrm>
            <a:prstGeom prst="roundRect">
              <a:avLst>
                <a:gd name="adj" fmla="val 25870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>
              <a:noAutofit/>
            </a:bodyPr>
            <a:lstStyle/>
            <a:p>
              <a:pPr lvl="0" algn="l">
                <a:buClrTx/>
                <a:buSzTx/>
                <a:buFontTx/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22"/>
              </p:custDataLst>
            </p:nvPr>
          </p:nvSpPr>
          <p:spPr>
            <a:xfrm>
              <a:off x="11109" y="3894"/>
              <a:ext cx="5560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不同区域</a:t>
              </a:r>
              <a:r>
                <a:rPr lang="zh-CN" altLang="en-US" sz="16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矢量表示之间的距离</a:t>
              </a:r>
              <a:endPara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  <a:p>
              <a:pPr algn="ctr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是计算相似区域的有效方法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r>
              <a:rPr lang="en-US" altLang="zh-CN" dirty="0"/>
              <a:t>-</a:t>
            </a:r>
            <a:r>
              <a:rPr lang="zh-CN" altLang="en-US" dirty="0"/>
              <a:t>区域的表示以及相似性度量</a:t>
            </a:r>
          </a:p>
        </p:txBody>
      </p:sp>
      <p:sp>
        <p:nvSpPr>
          <p:cNvPr id="142" name="CustomShape 7"/>
          <p:cNvSpPr/>
          <p:nvPr>
            <p:custDataLst>
              <p:tags r:id="rId1"/>
            </p:custDataLst>
          </p:nvPr>
        </p:nvSpPr>
        <p:spPr>
          <a:xfrm>
            <a:off x="7714579" y="5748538"/>
            <a:ext cx="3524250" cy="638175"/>
          </a:xfrm>
          <a:prstGeom prst="roundRect">
            <a:avLst>
              <a:gd name="adj" fmla="val 25870"/>
            </a:avLst>
          </a:prstGeom>
          <a:solidFill>
            <a:srgbClr val="459F2D">
              <a:alpha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 defTabSz="914400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43" name="文本框 142"/>
          <p:cNvSpPr txBox="1"/>
          <p:nvPr>
            <p:custDataLst>
              <p:tags r:id="rId2"/>
            </p:custDataLst>
          </p:nvPr>
        </p:nvSpPr>
        <p:spPr>
          <a:xfrm>
            <a:off x="7662509" y="5767588"/>
            <a:ext cx="365315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对比学习多关系图神经网络</a:t>
            </a: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C-MPGCN</a:t>
            </a:r>
          </a:p>
          <a:p>
            <a:pPr algn="ctr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+POI</a:t>
            </a: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高度、大小、道路距离等</a:t>
            </a: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+Graph</a:t>
            </a:r>
            <a:endParaRPr lang="zh-CN" altLang="en-US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44" name="CustomShape 7"/>
          <p:cNvSpPr/>
          <p:nvPr>
            <p:custDataLst>
              <p:tags r:id="rId3"/>
            </p:custDataLst>
          </p:nvPr>
        </p:nvSpPr>
        <p:spPr>
          <a:xfrm>
            <a:off x="1980529" y="5749173"/>
            <a:ext cx="5589905" cy="638175"/>
          </a:xfrm>
          <a:prstGeom prst="roundRect">
            <a:avLst>
              <a:gd name="adj" fmla="val 23681"/>
            </a:avLst>
          </a:prstGeom>
          <a:solidFill>
            <a:srgbClr val="459F2D">
              <a:alpha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145" name="文本框 144"/>
          <p:cNvSpPr txBox="1"/>
          <p:nvPr>
            <p:custDataLst>
              <p:tags r:id="rId4"/>
            </p:custDataLst>
          </p:nvPr>
        </p:nvSpPr>
        <p:spPr>
          <a:xfrm>
            <a:off x="1979894" y="5749173"/>
            <a:ext cx="558990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Zhao Y, Qi J, Trisedya B D, et al. 2010. </a:t>
            </a:r>
          </a:p>
          <a:p>
            <a:pPr algn="ctr">
              <a:defRPr/>
            </a:pPr>
            <a:r>
              <a:rPr lang="en-US" altLang="zh-CN" sz="12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Learning Region Similarities via Graph-based Deep Metric Learning</a:t>
            </a: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</a:t>
            </a:r>
          </a:p>
          <a:p>
            <a:pPr algn="ctr">
              <a:defRPr/>
            </a:pP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IEEE Transactions on Knowledge and Data Engineering.</a:t>
            </a:r>
          </a:p>
        </p:txBody>
      </p:sp>
      <p:sp>
        <p:nvSpPr>
          <p:cNvPr id="146" name="CustomShape 7"/>
          <p:cNvSpPr/>
          <p:nvPr>
            <p:custDataLst>
              <p:tags r:id="rId5"/>
            </p:custDataLst>
          </p:nvPr>
        </p:nvSpPr>
        <p:spPr>
          <a:xfrm>
            <a:off x="905474" y="1918218"/>
            <a:ext cx="936625" cy="4488815"/>
          </a:xfrm>
          <a:prstGeom prst="roundRect">
            <a:avLst>
              <a:gd name="adj" fmla="val 12754"/>
            </a:avLst>
          </a:prstGeom>
          <a:solidFill>
            <a:schemeClr val="accent2">
              <a:lumMod val="60000"/>
              <a:lumOff val="40000"/>
              <a:alpha val="35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 defTabSz="914400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47" name="CustomShape 7"/>
          <p:cNvSpPr/>
          <p:nvPr>
            <p:custDataLst>
              <p:tags r:id="rId6"/>
            </p:custDataLst>
          </p:nvPr>
        </p:nvSpPr>
        <p:spPr>
          <a:xfrm>
            <a:off x="1977989" y="1279408"/>
            <a:ext cx="5590540" cy="638175"/>
          </a:xfrm>
          <a:prstGeom prst="roundRect">
            <a:avLst>
              <a:gd name="adj" fmla="val 25870"/>
            </a:avLst>
          </a:prstGeom>
          <a:solidFill>
            <a:schemeClr val="accent2">
              <a:lumMod val="60000"/>
              <a:lumOff val="40000"/>
              <a:alpha val="35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 defTabSz="914400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148" name="组合 147"/>
          <p:cNvGrpSpPr/>
          <p:nvPr/>
        </p:nvGrpSpPr>
        <p:grpSpPr>
          <a:xfrm>
            <a:off x="906109" y="1278773"/>
            <a:ext cx="935990" cy="638810"/>
            <a:chOff x="388" y="1884"/>
            <a:chExt cx="1474" cy="1006"/>
          </a:xfrm>
        </p:grpSpPr>
        <p:sp>
          <p:nvSpPr>
            <p:cNvPr id="149" name="CustomShape 7"/>
            <p:cNvSpPr/>
            <p:nvPr>
              <p:custDataLst>
                <p:tags r:id="rId35"/>
              </p:custDataLst>
            </p:nvPr>
          </p:nvSpPr>
          <p:spPr>
            <a:xfrm>
              <a:off x="388" y="1884"/>
              <a:ext cx="1474" cy="1005"/>
            </a:xfrm>
            <a:prstGeom prst="roundRect">
              <a:avLst>
                <a:gd name="adj" fmla="val 23681"/>
              </a:avLst>
            </a:prstGeom>
            <a:solidFill>
              <a:schemeClr val="accent2">
                <a:lumMod val="60000"/>
                <a:lumOff val="40000"/>
                <a:alpha val="35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>
              <a:noAutofit/>
            </a:bodyPr>
            <a:lstStyle/>
            <a:p>
              <a:pPr lvl="0" algn="l" defTabSz="914400">
                <a:buClrTx/>
                <a:buSzTx/>
                <a:buFontTx/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36"/>
              </p:custDataLst>
            </p:nvPr>
          </p:nvSpPr>
          <p:spPr>
            <a:xfrm>
              <a:off x="555" y="1884"/>
              <a:ext cx="1139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zh-CN" altLang="en-US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时间</a:t>
              </a:r>
            </a:p>
          </p:txBody>
        </p:sp>
      </p:grpSp>
      <p:sp>
        <p:nvSpPr>
          <p:cNvPr id="151" name="箭头: 下 150"/>
          <p:cNvSpPr/>
          <p:nvPr>
            <p:custDataLst>
              <p:tags r:id="rId7"/>
            </p:custDataLst>
          </p:nvPr>
        </p:nvSpPr>
        <p:spPr>
          <a:xfrm>
            <a:off x="1567779" y="2104273"/>
            <a:ext cx="209550" cy="4122420"/>
          </a:xfrm>
          <a:prstGeom prst="downArrow">
            <a:avLst/>
          </a:prstGeom>
          <a:solidFill>
            <a:srgbClr val="A1B5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52" name="文本框 151"/>
          <p:cNvSpPr txBox="1"/>
          <p:nvPr>
            <p:custDataLst>
              <p:tags r:id="rId8"/>
            </p:custDataLst>
          </p:nvPr>
        </p:nvSpPr>
        <p:spPr>
          <a:xfrm>
            <a:off x="905474" y="1918218"/>
            <a:ext cx="738505" cy="446849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>
              <a:defRPr/>
            </a:pPr>
            <a:endParaRPr lang="en-US" altLang="zh-CN" sz="7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r>
              <a:rPr lang="en-US" altLang="zh-CN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2010</a:t>
            </a:r>
          </a:p>
          <a:p>
            <a:pPr algn="ctr">
              <a:defRPr/>
            </a:pPr>
            <a:r>
              <a:rPr lang="en-US" altLang="zh-CN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</a:p>
          <a:p>
            <a:pPr algn="ctr">
              <a:defRPr/>
            </a:pPr>
            <a:r>
              <a:rPr lang="en-US" altLang="zh-CN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2015</a:t>
            </a:r>
          </a:p>
          <a:p>
            <a:pPr algn="ctr">
              <a:defRPr/>
            </a:pPr>
            <a:endParaRPr lang="en-US" altLang="zh-CN" sz="20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r>
              <a:rPr lang="en-US" altLang="zh-CN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2016</a:t>
            </a:r>
          </a:p>
          <a:p>
            <a:pPr algn="ctr">
              <a:defRPr/>
            </a:pPr>
            <a:endParaRPr lang="en-US" altLang="zh-CN" sz="32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endParaRPr lang="en-US" altLang="zh-CN" sz="3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r>
              <a:rPr lang="en-US" altLang="zh-CN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2018</a:t>
            </a:r>
          </a:p>
          <a:p>
            <a:pPr algn="ctr">
              <a:defRPr/>
            </a:pPr>
            <a:endParaRPr lang="en-US" altLang="zh-CN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endParaRPr lang="en-US" altLang="zh-CN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endParaRPr lang="en-US" altLang="zh-CN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endParaRPr lang="en-US" altLang="zh-CN" sz="10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r>
              <a:rPr lang="en-US" altLang="zh-CN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2023</a:t>
            </a:r>
          </a:p>
        </p:txBody>
      </p:sp>
      <p:sp>
        <p:nvSpPr>
          <p:cNvPr id="153" name="文本框 152"/>
          <p:cNvSpPr txBox="1"/>
          <p:nvPr>
            <p:custDataLst>
              <p:tags r:id="rId9"/>
            </p:custDataLst>
          </p:nvPr>
        </p:nvSpPr>
        <p:spPr>
          <a:xfrm>
            <a:off x="1978624" y="1279408"/>
            <a:ext cx="558990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文章</a:t>
            </a:r>
          </a:p>
        </p:txBody>
      </p:sp>
      <p:sp>
        <p:nvSpPr>
          <p:cNvPr id="154" name="CustomShape 7"/>
          <p:cNvSpPr/>
          <p:nvPr>
            <p:custDataLst>
              <p:tags r:id="rId10"/>
            </p:custDataLst>
          </p:nvPr>
        </p:nvSpPr>
        <p:spPr>
          <a:xfrm>
            <a:off x="7705689" y="1279408"/>
            <a:ext cx="3526790" cy="638175"/>
          </a:xfrm>
          <a:prstGeom prst="roundRect">
            <a:avLst>
              <a:gd name="adj" fmla="val 23681"/>
            </a:avLst>
          </a:prstGeom>
          <a:solidFill>
            <a:schemeClr val="accent2">
              <a:lumMod val="60000"/>
              <a:lumOff val="40000"/>
              <a:alpha val="35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 defTabSz="914400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55" name="文本框 154"/>
          <p:cNvSpPr txBox="1"/>
          <p:nvPr>
            <p:custDataLst>
              <p:tags r:id="rId11"/>
            </p:custDataLst>
          </p:nvPr>
        </p:nvSpPr>
        <p:spPr>
          <a:xfrm>
            <a:off x="7705054" y="1279408"/>
            <a:ext cx="3533775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区域特征</a:t>
            </a:r>
          </a:p>
        </p:txBody>
      </p:sp>
      <p:sp>
        <p:nvSpPr>
          <p:cNvPr id="156" name="CustomShape 7"/>
          <p:cNvSpPr/>
          <p:nvPr>
            <p:custDataLst>
              <p:tags r:id="rId12"/>
            </p:custDataLst>
          </p:nvPr>
        </p:nvSpPr>
        <p:spPr>
          <a:xfrm>
            <a:off x="7713944" y="3194568"/>
            <a:ext cx="3524250" cy="1277620"/>
          </a:xfrm>
          <a:prstGeom prst="roundRect">
            <a:avLst>
              <a:gd name="adj" fmla="val 14512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57" name="文本框 156"/>
          <p:cNvSpPr txBox="1"/>
          <p:nvPr>
            <p:custDataLst>
              <p:tags r:id="rId13"/>
            </p:custDataLst>
          </p:nvPr>
        </p:nvSpPr>
        <p:spPr>
          <a:xfrm>
            <a:off x="7714579" y="3194568"/>
            <a:ext cx="2259965" cy="12769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bags</a:t>
            </a:r>
            <a:r>
              <a:rPr lang="en-US" altLang="zh-CN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of POI</a:t>
            </a:r>
          </a:p>
          <a:p>
            <a:pPr algn="ctr">
              <a:defRPr/>
            </a:pPr>
            <a:r>
              <a:rPr lang="en-US" altLang="zh-CN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POI</a:t>
            </a: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类别</a:t>
            </a:r>
          </a:p>
        </p:txBody>
      </p:sp>
      <p:sp>
        <p:nvSpPr>
          <p:cNvPr id="158" name="CustomShape 7"/>
          <p:cNvSpPr/>
          <p:nvPr>
            <p:custDataLst>
              <p:tags r:id="rId14"/>
            </p:custDataLst>
          </p:nvPr>
        </p:nvSpPr>
        <p:spPr>
          <a:xfrm>
            <a:off x="7713944" y="4472188"/>
            <a:ext cx="3524250" cy="638175"/>
          </a:xfrm>
          <a:prstGeom prst="roundRect">
            <a:avLst>
              <a:gd name="adj" fmla="val 25870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59" name="文本框 158"/>
          <p:cNvSpPr txBox="1"/>
          <p:nvPr>
            <p:custDataLst>
              <p:tags r:id="rId15"/>
            </p:custDataLst>
          </p:nvPr>
        </p:nvSpPr>
        <p:spPr>
          <a:xfrm>
            <a:off x="7714579" y="4472188"/>
            <a:ext cx="3515360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通过</a:t>
            </a: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深度度量学习</a:t>
            </a: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学习区域特征</a:t>
            </a:r>
          </a:p>
          <a:p>
            <a:pPr algn="ctr">
              <a:defRPr/>
            </a:pPr>
            <a:r>
              <a:rPr lang="en-US" altLang="zh-CN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POI</a:t>
            </a: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类别、地理坐标</a:t>
            </a:r>
          </a:p>
        </p:txBody>
      </p:sp>
      <p:sp>
        <p:nvSpPr>
          <p:cNvPr id="160" name="CustomShape 7"/>
          <p:cNvSpPr/>
          <p:nvPr>
            <p:custDataLst>
              <p:tags r:id="rId16"/>
            </p:custDataLst>
          </p:nvPr>
        </p:nvSpPr>
        <p:spPr>
          <a:xfrm>
            <a:off x="7713944" y="5110998"/>
            <a:ext cx="3524250" cy="638175"/>
          </a:xfrm>
          <a:prstGeom prst="roundRect">
            <a:avLst>
              <a:gd name="adj" fmla="val 25870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1" name="文本框 160"/>
          <p:cNvSpPr txBox="1"/>
          <p:nvPr>
            <p:custDataLst>
              <p:tags r:id="rId17"/>
            </p:custDataLst>
          </p:nvPr>
        </p:nvSpPr>
        <p:spPr>
          <a:xfrm>
            <a:off x="7714579" y="5110998"/>
            <a:ext cx="3515360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通过</a:t>
            </a: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CNN</a:t>
            </a: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进一步捕获</a:t>
            </a:r>
          </a:p>
          <a:p>
            <a:pPr algn="ctr">
              <a:defRPr/>
            </a:pPr>
            <a:r>
              <a:rPr lang="en-US" altLang="zh-CN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+POI</a:t>
            </a: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类别间的</a:t>
            </a: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层次关系</a:t>
            </a:r>
          </a:p>
        </p:txBody>
      </p:sp>
      <p:pic>
        <p:nvPicPr>
          <p:cNvPr id="162" name="图片 16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/>
          <a:stretch>
            <a:fillRect/>
          </a:stretch>
        </p:blipFill>
        <p:spPr>
          <a:xfrm>
            <a:off x="9974544" y="3242193"/>
            <a:ext cx="604520" cy="1183640"/>
          </a:xfrm>
          <a:prstGeom prst="roundRect">
            <a:avLst/>
          </a:prstGeom>
        </p:spPr>
      </p:pic>
      <p:grpSp>
        <p:nvGrpSpPr>
          <p:cNvPr id="163" name="组合 162"/>
          <p:cNvGrpSpPr/>
          <p:nvPr/>
        </p:nvGrpSpPr>
        <p:grpSpPr>
          <a:xfrm>
            <a:off x="1924649" y="1918218"/>
            <a:ext cx="5712460" cy="3830320"/>
            <a:chOff x="1992" y="2891"/>
            <a:chExt cx="8996" cy="6032"/>
          </a:xfrm>
        </p:grpSpPr>
        <p:sp>
          <p:nvSpPr>
            <p:cNvPr id="164" name="CustomShape 7"/>
            <p:cNvSpPr/>
            <p:nvPr>
              <p:custDataLst>
                <p:tags r:id="rId23"/>
              </p:custDataLst>
            </p:nvPr>
          </p:nvSpPr>
          <p:spPr>
            <a:xfrm>
              <a:off x="2066" y="2891"/>
              <a:ext cx="8803" cy="1005"/>
            </a:xfrm>
            <a:prstGeom prst="roundRect">
              <a:avLst>
                <a:gd name="adj" fmla="val 23681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24"/>
              </p:custDataLst>
            </p:nvPr>
          </p:nvSpPr>
          <p:spPr>
            <a:xfrm>
              <a:off x="2065" y="2891"/>
              <a:ext cx="8803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Sheng C, Zheng Y, Hsu W, et al. 2010.</a:t>
              </a:r>
            </a:p>
            <a:p>
              <a:pPr algn="ctr">
                <a:defRPr/>
              </a:pPr>
              <a:r>
                <a:rPr lang="en-US" altLang="zh-CN" sz="12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Answering top-k similar region queries</a:t>
              </a: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. </a:t>
              </a:r>
            </a:p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IEEE International Conference on Data Science and Advanced Analytics. </a:t>
              </a:r>
            </a:p>
          </p:txBody>
        </p:sp>
        <p:sp>
          <p:nvSpPr>
            <p:cNvPr id="166" name="CustomShape 7"/>
            <p:cNvSpPr/>
            <p:nvPr>
              <p:custDataLst>
                <p:tags r:id="rId25"/>
              </p:custDataLst>
            </p:nvPr>
          </p:nvSpPr>
          <p:spPr>
            <a:xfrm>
              <a:off x="2066" y="4901"/>
              <a:ext cx="8803" cy="1005"/>
            </a:xfrm>
            <a:prstGeom prst="roundRect">
              <a:avLst>
                <a:gd name="adj" fmla="val 23681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26"/>
              </p:custDataLst>
            </p:nvPr>
          </p:nvSpPr>
          <p:spPr>
            <a:xfrm>
              <a:off x="2065" y="4901"/>
              <a:ext cx="8803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Wang H, Kifer D, Graif C, et al. 2016. </a:t>
              </a:r>
            </a:p>
            <a:p>
              <a:pPr algn="ctr">
                <a:defRPr/>
              </a:pPr>
              <a:r>
                <a:rPr lang="en-US" altLang="zh-CN" sz="12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Crime rate inference with big data</a:t>
              </a: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. </a:t>
              </a:r>
            </a:p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ACM SIGKDD Conference on Knowledge Discovery and Data Mining.</a:t>
              </a:r>
            </a:p>
          </p:txBody>
        </p:sp>
        <p:sp>
          <p:nvSpPr>
            <p:cNvPr id="168" name="CustomShape 7"/>
            <p:cNvSpPr/>
            <p:nvPr>
              <p:custDataLst>
                <p:tags r:id="rId27"/>
              </p:custDataLst>
            </p:nvPr>
          </p:nvSpPr>
          <p:spPr>
            <a:xfrm>
              <a:off x="2065" y="5908"/>
              <a:ext cx="8803" cy="1005"/>
            </a:xfrm>
            <a:prstGeom prst="roundRect">
              <a:avLst>
                <a:gd name="adj" fmla="val 23681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28"/>
              </p:custDataLst>
            </p:nvPr>
          </p:nvSpPr>
          <p:spPr>
            <a:xfrm>
              <a:off x="2074" y="5907"/>
              <a:ext cx="8803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Yao H, Wu F, Ke J, et al. 2018.</a:t>
              </a:r>
            </a:p>
            <a:p>
              <a:pPr algn="ctr">
                <a:defRPr/>
              </a:pPr>
              <a:r>
                <a:rPr lang="en-US" altLang="zh-CN" sz="12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Deep multi-view spatial-temporal network for taxi demand prediction</a:t>
              </a: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. AAAI Conference on Artificial Intelligence.</a:t>
              </a:r>
            </a:p>
          </p:txBody>
        </p:sp>
        <p:sp>
          <p:nvSpPr>
            <p:cNvPr id="170" name="CustomShape 7"/>
            <p:cNvSpPr/>
            <p:nvPr>
              <p:custDataLst>
                <p:tags r:id="rId29"/>
              </p:custDataLst>
            </p:nvPr>
          </p:nvSpPr>
          <p:spPr>
            <a:xfrm>
              <a:off x="2066" y="6913"/>
              <a:ext cx="8803" cy="1005"/>
            </a:xfrm>
            <a:prstGeom prst="roundRect">
              <a:avLst>
                <a:gd name="adj" fmla="val 23681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30"/>
              </p:custDataLst>
            </p:nvPr>
          </p:nvSpPr>
          <p:spPr>
            <a:xfrm>
              <a:off x="2065" y="6913"/>
              <a:ext cx="8803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Liu Y, Zhao K, Cong G. 2018.</a:t>
              </a:r>
            </a:p>
            <a:p>
              <a:pPr algn="ctr">
                <a:defRPr/>
              </a:pPr>
              <a:r>
                <a:rPr lang="en-US" altLang="zh-CN" sz="12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Efficient similar region search with deep metric learning</a:t>
              </a: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. </a:t>
              </a:r>
            </a:p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ACM SIGKDD Conference on Knowledge Discovery and Data Mining.</a:t>
              </a:r>
            </a:p>
          </p:txBody>
        </p:sp>
        <p:sp>
          <p:nvSpPr>
            <p:cNvPr id="172" name="CustomShape 7"/>
            <p:cNvSpPr/>
            <p:nvPr>
              <p:custDataLst>
                <p:tags r:id="rId31"/>
              </p:custDataLst>
            </p:nvPr>
          </p:nvSpPr>
          <p:spPr>
            <a:xfrm>
              <a:off x="2066" y="7918"/>
              <a:ext cx="8803" cy="1005"/>
            </a:xfrm>
            <a:prstGeom prst="roundRect">
              <a:avLst>
                <a:gd name="adj" fmla="val 23681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32"/>
              </p:custDataLst>
            </p:nvPr>
          </p:nvSpPr>
          <p:spPr>
            <a:xfrm>
              <a:off x="1992" y="7909"/>
              <a:ext cx="8996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Jin X, Oh B, Lee S, et al. 2019. </a:t>
              </a:r>
              <a:r>
                <a:rPr lang="en-US" altLang="zh-CN" sz="12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Learning region similarity over spatial knowledge graphs with hierarchical types and semantic relations</a:t>
              </a: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.</a:t>
              </a:r>
            </a:p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ACM International Conference on Information and Knowledge Management.</a:t>
              </a:r>
            </a:p>
          </p:txBody>
        </p:sp>
        <p:sp>
          <p:nvSpPr>
            <p:cNvPr id="174" name="CustomShape 7"/>
            <p:cNvSpPr/>
            <p:nvPr>
              <p:custDataLst>
                <p:tags r:id="rId33"/>
              </p:custDataLst>
            </p:nvPr>
          </p:nvSpPr>
          <p:spPr>
            <a:xfrm>
              <a:off x="2066" y="3895"/>
              <a:ext cx="8803" cy="1005"/>
            </a:xfrm>
            <a:prstGeom prst="roundRect">
              <a:avLst>
                <a:gd name="adj" fmla="val 23681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34"/>
              </p:custDataLst>
            </p:nvPr>
          </p:nvSpPr>
          <p:spPr>
            <a:xfrm>
              <a:off x="2065" y="3895"/>
              <a:ext cx="8803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Le Falher G, Gionis A, Mathioudakis M. 2015. </a:t>
              </a:r>
              <a:r>
                <a:rPr lang="en-US" altLang="zh-CN" sz="12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Where is the Soho of Rome? Measures and algorithms for finding similar neighborhoods in cities</a:t>
              </a: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. </a:t>
              </a:r>
            </a:p>
            <a:p>
              <a:pPr algn="ctr"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The International AAAI Conference on Web and Social Media.</a:t>
              </a: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7705689" y="1918218"/>
            <a:ext cx="3538855" cy="1275715"/>
            <a:chOff x="11096" y="2891"/>
            <a:chExt cx="5573" cy="2009"/>
          </a:xfrm>
        </p:grpSpPr>
        <p:sp>
          <p:nvSpPr>
            <p:cNvPr id="177" name="CustomShape 7"/>
            <p:cNvSpPr/>
            <p:nvPr>
              <p:custDataLst>
                <p:tags r:id="rId19"/>
              </p:custDataLst>
            </p:nvPr>
          </p:nvSpPr>
          <p:spPr>
            <a:xfrm>
              <a:off x="11096" y="2891"/>
              <a:ext cx="5550" cy="1005"/>
            </a:xfrm>
            <a:prstGeom prst="roundRect">
              <a:avLst>
                <a:gd name="adj" fmla="val 25870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>
              <a:noAutofit/>
            </a:bodyPr>
            <a:lstStyle/>
            <a:p>
              <a:pPr lvl="0" algn="l">
                <a:buClrTx/>
                <a:buSzTx/>
                <a:buFontTx/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20"/>
              </p:custDataLst>
            </p:nvPr>
          </p:nvSpPr>
          <p:spPr>
            <a:xfrm>
              <a:off x="11097" y="2891"/>
              <a:ext cx="5456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对象与五个</a:t>
              </a:r>
              <a:r>
                <a:rPr lang="zh-CN" altLang="en-US" sz="16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预定义的参考点</a:t>
              </a:r>
              <a:r>
                <a:rPr lang="zh-CN" altLang="en-US" sz="16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之间的</a:t>
              </a:r>
            </a:p>
            <a:p>
              <a:pPr algn="ctr">
                <a:defRPr/>
              </a:pPr>
              <a:r>
                <a:rPr lang="zh-CN" altLang="en-US" sz="16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平均距离</a:t>
              </a:r>
            </a:p>
          </p:txBody>
        </p:sp>
        <p:sp>
          <p:nvSpPr>
            <p:cNvPr id="179" name="CustomShape 7"/>
            <p:cNvSpPr/>
            <p:nvPr>
              <p:custDataLst>
                <p:tags r:id="rId21"/>
              </p:custDataLst>
            </p:nvPr>
          </p:nvSpPr>
          <p:spPr>
            <a:xfrm>
              <a:off x="11108" y="3894"/>
              <a:ext cx="5550" cy="1005"/>
            </a:xfrm>
            <a:prstGeom prst="roundRect">
              <a:avLst>
                <a:gd name="adj" fmla="val 25870"/>
              </a:avLst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>
              <a:noAutofit/>
            </a:bodyPr>
            <a:lstStyle/>
            <a:p>
              <a:pPr lvl="0" algn="l">
                <a:buClrTx/>
                <a:buSzTx/>
                <a:buFontTx/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22"/>
              </p:custDataLst>
            </p:nvPr>
          </p:nvSpPr>
          <p:spPr>
            <a:xfrm>
              <a:off x="11109" y="3894"/>
              <a:ext cx="5560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不同区域</a:t>
              </a:r>
              <a:r>
                <a:rPr lang="zh-CN" altLang="en-US" sz="16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矢量表示之间的距离</a:t>
              </a:r>
              <a:endPara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  <a:p>
              <a:pPr algn="ctr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是计算相似区域的有效方法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r>
              <a:rPr lang="en-US" altLang="zh-CN" dirty="0"/>
              <a:t>-</a:t>
            </a:r>
            <a:r>
              <a:rPr lang="zh-CN" altLang="en-US" dirty="0"/>
              <a:t>图相似性学习</a:t>
            </a: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1235042"/>
            <a:ext cx="1219136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忽略了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间的</a:t>
            </a:r>
            <a:r>
              <a:rPr kumimoji="1" lang="zh-CN" altLang="en-US" sz="2000" b="1" dirty="0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连通性和道路距离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339469" y="2980577"/>
            <a:ext cx="3512420" cy="1485977"/>
            <a:chOff x="3381548" y="3376988"/>
            <a:chExt cx="3512420" cy="1485977"/>
          </a:xfrm>
        </p:grpSpPr>
        <p:pic>
          <p:nvPicPr>
            <p:cNvPr id="10" name="图片 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rcRect l="42410" t="44811" r="44591" b="22114"/>
            <a:stretch>
              <a:fillRect/>
            </a:stretch>
          </p:blipFill>
          <p:spPr>
            <a:xfrm>
              <a:off x="3381548" y="3376988"/>
              <a:ext cx="1949868" cy="1485977"/>
            </a:xfrm>
            <a:prstGeom prst="rect">
              <a:avLst/>
            </a:prstGeom>
          </p:spPr>
        </p:pic>
        <p:sp>
          <p:nvSpPr>
            <p:cNvPr id="46" name="文本框 45"/>
            <p:cNvSpPr txBox="1"/>
            <p:nvPr>
              <p:custDataLst>
                <p:tags r:id="rId6"/>
              </p:custDataLst>
            </p:nvPr>
          </p:nvSpPr>
          <p:spPr>
            <a:xfrm>
              <a:off x="5331416" y="3763877"/>
              <a:ext cx="1562552" cy="72239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zh-CN" sz="2400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Graph</a:t>
              </a:r>
            </a:p>
          </p:txBody>
        </p:sp>
      </p:grpSp>
      <p:sp>
        <p:nvSpPr>
          <p:cNvPr id="5" name="箭头: 下 4"/>
          <p:cNvSpPr/>
          <p:nvPr>
            <p:custDataLst>
              <p:tags r:id="rId2"/>
            </p:custDataLst>
          </p:nvPr>
        </p:nvSpPr>
        <p:spPr>
          <a:xfrm>
            <a:off x="5871570" y="1909473"/>
            <a:ext cx="448223" cy="784994"/>
          </a:xfrm>
          <a:prstGeom prst="downArrow">
            <a:avLst/>
          </a:prstGeom>
          <a:solidFill>
            <a:srgbClr val="FD9B6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7" name="箭头: 下 6"/>
          <p:cNvSpPr/>
          <p:nvPr>
            <p:custDataLst>
              <p:tags r:id="rId3"/>
            </p:custDataLst>
          </p:nvPr>
        </p:nvSpPr>
        <p:spPr>
          <a:xfrm>
            <a:off x="5871570" y="4757947"/>
            <a:ext cx="448223" cy="784994"/>
          </a:xfrm>
          <a:prstGeom prst="downArrow">
            <a:avLst/>
          </a:prstGeom>
          <a:solidFill>
            <a:srgbClr val="FD9B6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2615681" y="5542941"/>
            <a:ext cx="6959999" cy="72239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Graph Similarity Learning </a:t>
            </a:r>
            <a:r>
              <a:rPr lang="zh-CN" altLang="en-US" sz="2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图相似性学习</a:t>
            </a:r>
            <a:endParaRPr lang="en-US" altLang="zh-CN" sz="24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7"/>
          <p:cNvSpPr/>
          <p:nvPr>
            <p:custDataLst>
              <p:tags r:id="rId1"/>
            </p:custDataLst>
          </p:nvPr>
        </p:nvSpPr>
        <p:spPr>
          <a:xfrm>
            <a:off x="6239031" y="3548301"/>
            <a:ext cx="4663406" cy="1224629"/>
          </a:xfrm>
          <a:prstGeom prst="roundRect">
            <a:avLst>
              <a:gd name="adj" fmla="val 16836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67" name="CustomShape 7"/>
          <p:cNvSpPr/>
          <p:nvPr>
            <p:custDataLst>
              <p:tags r:id="rId2"/>
            </p:custDataLst>
          </p:nvPr>
        </p:nvSpPr>
        <p:spPr>
          <a:xfrm>
            <a:off x="6238396" y="2192273"/>
            <a:ext cx="4663405" cy="1224629"/>
          </a:xfrm>
          <a:prstGeom prst="roundRect">
            <a:avLst>
              <a:gd name="adj" fmla="val 16836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r>
              <a:rPr lang="en-US" altLang="zh-CN" dirty="0"/>
              <a:t>-</a:t>
            </a:r>
            <a:r>
              <a:rPr lang="zh-CN" altLang="en-US" dirty="0"/>
              <a:t>图相似性学习</a:t>
            </a:r>
          </a:p>
        </p:txBody>
      </p:sp>
      <p:sp>
        <p:nvSpPr>
          <p:cNvPr id="16" name="CustomShape 7"/>
          <p:cNvSpPr/>
          <p:nvPr>
            <p:custDataLst>
              <p:tags r:id="rId3"/>
            </p:custDataLst>
          </p:nvPr>
        </p:nvSpPr>
        <p:spPr>
          <a:xfrm>
            <a:off x="109388" y="2192273"/>
            <a:ext cx="936625" cy="3935415"/>
          </a:xfrm>
          <a:prstGeom prst="roundRect">
            <a:avLst>
              <a:gd name="adj" fmla="val 12754"/>
            </a:avLst>
          </a:prstGeom>
          <a:solidFill>
            <a:schemeClr val="accent2">
              <a:lumMod val="60000"/>
              <a:lumOff val="40000"/>
              <a:alpha val="35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 defTabSz="914400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7" name="CustomShape 7"/>
          <p:cNvSpPr/>
          <p:nvPr>
            <p:custDataLst>
              <p:tags r:id="rId4"/>
            </p:custDataLst>
          </p:nvPr>
        </p:nvSpPr>
        <p:spPr>
          <a:xfrm>
            <a:off x="1072766" y="1424604"/>
            <a:ext cx="5125723" cy="638175"/>
          </a:xfrm>
          <a:prstGeom prst="roundRect">
            <a:avLst>
              <a:gd name="adj" fmla="val 25870"/>
            </a:avLst>
          </a:prstGeom>
          <a:solidFill>
            <a:schemeClr val="accent2">
              <a:lumMod val="60000"/>
              <a:lumOff val="40000"/>
              <a:alpha val="35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 defTabSz="914400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7642" y="1424604"/>
            <a:ext cx="935990" cy="638810"/>
            <a:chOff x="388" y="1884"/>
            <a:chExt cx="1474" cy="1006"/>
          </a:xfrm>
        </p:grpSpPr>
        <p:sp>
          <p:nvSpPr>
            <p:cNvPr id="19" name="CustomShape 7"/>
            <p:cNvSpPr/>
            <p:nvPr>
              <p:custDataLst>
                <p:tags r:id="rId27"/>
              </p:custDataLst>
            </p:nvPr>
          </p:nvSpPr>
          <p:spPr>
            <a:xfrm>
              <a:off x="388" y="1884"/>
              <a:ext cx="1474" cy="1005"/>
            </a:xfrm>
            <a:prstGeom prst="roundRect">
              <a:avLst>
                <a:gd name="adj" fmla="val 23681"/>
              </a:avLst>
            </a:prstGeom>
            <a:solidFill>
              <a:schemeClr val="accent2">
                <a:lumMod val="60000"/>
                <a:lumOff val="40000"/>
                <a:alpha val="35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>
              <a:noAutofit/>
            </a:bodyPr>
            <a:lstStyle/>
            <a:p>
              <a:pPr lvl="0" algn="l" defTabSz="914400">
                <a:buClrTx/>
                <a:buSzTx/>
                <a:buFontTx/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28"/>
              </p:custDataLst>
            </p:nvPr>
          </p:nvSpPr>
          <p:spPr>
            <a:xfrm>
              <a:off x="555" y="1884"/>
              <a:ext cx="1139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zh-CN" altLang="en-US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阵营</a:t>
              </a:r>
            </a:p>
          </p:txBody>
        </p:sp>
      </p:grp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109388" y="2289904"/>
            <a:ext cx="738505" cy="3580003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>
              <a:defRPr/>
            </a:pPr>
            <a:endParaRPr lang="en-US" altLang="zh-CN" sz="7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endParaRPr lang="en-US" altLang="zh-CN" sz="12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endParaRPr lang="en-US" altLang="zh-CN" sz="12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</a:p>
          <a:p>
            <a:pPr algn="ctr">
              <a:defRPr/>
            </a:pPr>
            <a:r>
              <a:rPr lang="zh-CN" altLang="en-US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传统</a:t>
            </a:r>
            <a:endParaRPr lang="en-US" altLang="zh-CN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r>
              <a:rPr lang="zh-CN" altLang="en-US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方式</a:t>
            </a:r>
            <a:endParaRPr lang="en-US" altLang="zh-CN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endParaRPr lang="en-US" altLang="zh-CN" sz="3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r>
              <a:rPr lang="en-US" altLang="zh-CN" sz="5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</a:p>
          <a:p>
            <a:pPr algn="ctr">
              <a:defRPr/>
            </a:pPr>
            <a:r>
              <a:rPr lang="zh-CN" altLang="en-US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深度学习</a:t>
            </a:r>
            <a:endParaRPr lang="en-US" altLang="zh-CN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1073401" y="1424604"/>
            <a:ext cx="5125723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文章</a:t>
            </a:r>
          </a:p>
        </p:txBody>
      </p:sp>
      <p:sp>
        <p:nvSpPr>
          <p:cNvPr id="24" name="CustomShape 7"/>
          <p:cNvSpPr/>
          <p:nvPr>
            <p:custDataLst>
              <p:tags r:id="rId7"/>
            </p:custDataLst>
          </p:nvPr>
        </p:nvSpPr>
        <p:spPr>
          <a:xfrm>
            <a:off x="6239031" y="1424921"/>
            <a:ext cx="4662770" cy="638175"/>
          </a:xfrm>
          <a:prstGeom prst="roundRect">
            <a:avLst>
              <a:gd name="adj" fmla="val 23681"/>
            </a:avLst>
          </a:prstGeom>
          <a:solidFill>
            <a:schemeClr val="accent2">
              <a:lumMod val="60000"/>
              <a:lumOff val="40000"/>
              <a:alpha val="35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>
            <a:noAutofit/>
          </a:bodyPr>
          <a:lstStyle/>
          <a:p>
            <a:pPr lvl="0" algn="l" defTabSz="914400">
              <a:buClrTx/>
              <a:buSzTx/>
              <a:buFontTx/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6238397" y="1424921"/>
            <a:ext cx="4663404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方法</a:t>
            </a:r>
          </a:p>
        </p:txBody>
      </p:sp>
      <p:sp>
        <p:nvSpPr>
          <p:cNvPr id="39" name="CustomShape 7"/>
          <p:cNvSpPr/>
          <p:nvPr>
            <p:custDataLst>
              <p:tags r:id="rId9"/>
            </p:custDataLst>
          </p:nvPr>
        </p:nvSpPr>
        <p:spPr>
          <a:xfrm>
            <a:off x="1066416" y="2193543"/>
            <a:ext cx="5132708" cy="1224629"/>
          </a:xfrm>
          <a:prstGeom prst="roundRect">
            <a:avLst>
              <a:gd name="adj" fmla="val 16836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10"/>
            </p:custDataLst>
          </p:nvPr>
        </p:nvSpPr>
        <p:spPr>
          <a:xfrm>
            <a:off x="1072766" y="2595180"/>
            <a:ext cx="5125723" cy="41881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da-DK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Gao X, Xiao B, Tao D, et al</a:t>
            </a: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 2010.</a:t>
            </a:r>
          </a:p>
          <a:p>
            <a:pPr algn="ctr">
              <a:defRPr/>
            </a:pPr>
            <a:r>
              <a:rPr lang="en-US" altLang="zh-CN" sz="12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A survey of graph edit distance</a:t>
            </a: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 </a:t>
            </a:r>
          </a:p>
          <a:p>
            <a:pPr algn="ctr">
              <a:defRPr/>
            </a:pP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Pattern Analysis and Applications.</a:t>
            </a:r>
          </a:p>
        </p:txBody>
      </p:sp>
      <p:sp>
        <p:nvSpPr>
          <p:cNvPr id="58" name="文本框 57"/>
          <p:cNvSpPr txBox="1"/>
          <p:nvPr>
            <p:custDataLst>
              <p:tags r:id="rId11"/>
            </p:custDataLst>
          </p:nvPr>
        </p:nvSpPr>
        <p:spPr>
          <a:xfrm>
            <a:off x="6237762" y="2214085"/>
            <a:ext cx="4662770" cy="6402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Graph Edit Distance</a:t>
            </a:r>
          </a:p>
          <a:p>
            <a:pPr algn="ctr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GED</a:t>
            </a:r>
            <a:r>
              <a:rPr lang="en-US" altLang="zh-CN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图编辑距离</a:t>
            </a:r>
            <a:endParaRPr lang="en-US" altLang="zh-CN" sz="1600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60" name="文本框 59"/>
          <p:cNvSpPr txBox="1"/>
          <p:nvPr>
            <p:custDataLst>
              <p:tags r:id="rId12"/>
            </p:custDataLst>
          </p:nvPr>
        </p:nvSpPr>
        <p:spPr>
          <a:xfrm>
            <a:off x="6259169" y="3630580"/>
            <a:ext cx="4597491" cy="6029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Maximum Common Subgraph</a:t>
            </a:r>
          </a:p>
          <a:p>
            <a:pPr algn="ctr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MCS</a:t>
            </a:r>
            <a:r>
              <a:rPr lang="en-US" altLang="zh-CN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最大公共子图</a:t>
            </a:r>
            <a:endParaRPr lang="en-US" altLang="zh-CN" sz="1600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7254137" y="4233512"/>
                <a:ext cx="2465803" cy="4533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ⅆ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𝑚𝑐𝑠</m:t>
                              </m:r>
                              <m:d>
                                <m:d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137" y="4233512"/>
                <a:ext cx="2465803" cy="453329"/>
              </a:xfrm>
              <a:prstGeom prst="rect">
                <a:avLst/>
              </a:prstGeom>
              <a:blipFill rotWithShape="1">
                <a:blip r:embed="rId31"/>
                <a:stretch>
                  <a:fillRect l="-22" t="-133" r="-902" b="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CustomShape 7"/>
          <p:cNvSpPr/>
          <p:nvPr>
            <p:custDataLst>
              <p:tags r:id="rId13"/>
            </p:custDataLst>
          </p:nvPr>
        </p:nvSpPr>
        <p:spPr>
          <a:xfrm>
            <a:off x="1072766" y="3548301"/>
            <a:ext cx="5132708" cy="1224629"/>
          </a:xfrm>
          <a:prstGeom prst="roundRect">
            <a:avLst>
              <a:gd name="adj" fmla="val 16836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51" name="文本框 50"/>
          <p:cNvSpPr txBox="1"/>
          <p:nvPr>
            <p:custDataLst>
              <p:tags r:id="rId14"/>
            </p:custDataLst>
          </p:nvPr>
        </p:nvSpPr>
        <p:spPr>
          <a:xfrm>
            <a:off x="1072766" y="3799491"/>
            <a:ext cx="5133976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200" dirty="0" err="1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Bunke</a:t>
            </a: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H, Shearer K. 1998. </a:t>
            </a:r>
          </a:p>
          <a:p>
            <a:pPr algn="ctr">
              <a:defRPr/>
            </a:pPr>
            <a:r>
              <a:rPr lang="en-US" altLang="zh-CN" sz="12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 graph distance metric based on the maximal common subgraph</a:t>
            </a: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 </a:t>
            </a:r>
          </a:p>
          <a:p>
            <a:pPr algn="ctr">
              <a:defRPr/>
            </a:pP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Pattern Recognition Letters.</a:t>
            </a:r>
          </a:p>
        </p:txBody>
      </p:sp>
      <p:sp>
        <p:nvSpPr>
          <p:cNvPr id="69" name="文本框 68"/>
          <p:cNvSpPr txBox="1"/>
          <p:nvPr>
            <p:custDataLst>
              <p:tags r:id="rId15"/>
            </p:custDataLst>
          </p:nvPr>
        </p:nvSpPr>
        <p:spPr>
          <a:xfrm>
            <a:off x="6194127" y="2805470"/>
            <a:ext cx="4769849" cy="54285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图编辑距离即把图</a:t>
            </a:r>
            <a:r>
              <a:rPr lang="en-US" altLang="zh-CN" sz="14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</a:t>
            </a:r>
            <a:r>
              <a:rPr lang="zh-CN" altLang="en-US" sz="14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经过对节点和边的</a:t>
            </a:r>
            <a:endParaRPr lang="en-US" altLang="zh-CN" sz="1400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r>
              <a:rPr lang="zh-CN" altLang="en-US" sz="14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操作（增、删、改）变为另一个图</a:t>
            </a:r>
            <a:r>
              <a:rPr lang="en-US" altLang="zh-CN" sz="14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</a:t>
            </a:r>
            <a:r>
              <a:rPr lang="zh-CN" altLang="en-US" sz="14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</a:t>
            </a:r>
            <a:r>
              <a:rPr lang="zh-CN" altLang="en-US" sz="14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最小操作次数</a:t>
            </a:r>
            <a:endParaRPr lang="en-US" altLang="zh-CN" sz="14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6261257" y="2797449"/>
            <a:ext cx="4604930" cy="8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V="1">
            <a:off x="6267201" y="4182710"/>
            <a:ext cx="4607487" cy="10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/>
          <p:cNvGrpSpPr/>
          <p:nvPr/>
        </p:nvGrpSpPr>
        <p:grpSpPr>
          <a:xfrm>
            <a:off x="10941074" y="1423969"/>
            <a:ext cx="1116080" cy="638810"/>
            <a:chOff x="388" y="1884"/>
            <a:chExt cx="1474" cy="1006"/>
          </a:xfrm>
        </p:grpSpPr>
        <p:sp>
          <p:nvSpPr>
            <p:cNvPr id="79" name="CustomShape 7"/>
            <p:cNvSpPr/>
            <p:nvPr>
              <p:custDataLst>
                <p:tags r:id="rId25"/>
              </p:custDataLst>
            </p:nvPr>
          </p:nvSpPr>
          <p:spPr>
            <a:xfrm>
              <a:off x="388" y="1884"/>
              <a:ext cx="1474" cy="1005"/>
            </a:xfrm>
            <a:prstGeom prst="roundRect">
              <a:avLst>
                <a:gd name="adj" fmla="val 23681"/>
              </a:avLst>
            </a:prstGeom>
            <a:solidFill>
              <a:schemeClr val="accent2">
                <a:lumMod val="60000"/>
                <a:lumOff val="40000"/>
                <a:alpha val="35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>
              <a:noAutofit/>
            </a:bodyPr>
            <a:lstStyle/>
            <a:p>
              <a:pPr lvl="0" algn="l" defTabSz="914400">
                <a:buClrTx/>
                <a:buSzTx/>
                <a:buFontTx/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26"/>
              </p:custDataLst>
            </p:nvPr>
          </p:nvSpPr>
          <p:spPr>
            <a:xfrm>
              <a:off x="555" y="1884"/>
              <a:ext cx="1139" cy="10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lang="zh-CN" altLang="en-US" b="1" dirty="0">
                  <a:solidFill>
                    <a:prstClr val="black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困难</a:t>
              </a:r>
            </a:p>
          </p:txBody>
        </p:sp>
      </p:grpSp>
      <p:sp>
        <p:nvSpPr>
          <p:cNvPr id="86" name="CustomShape 7"/>
          <p:cNvSpPr/>
          <p:nvPr>
            <p:custDataLst>
              <p:tags r:id="rId16"/>
            </p:custDataLst>
          </p:nvPr>
        </p:nvSpPr>
        <p:spPr>
          <a:xfrm>
            <a:off x="10939804" y="2212499"/>
            <a:ext cx="1116080" cy="2560431"/>
          </a:xfrm>
          <a:prstGeom prst="roundRect">
            <a:avLst>
              <a:gd name="adj" fmla="val 16836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87" name="文本框 86"/>
          <p:cNvSpPr txBox="1"/>
          <p:nvPr>
            <p:custDataLst>
              <p:tags r:id="rId17"/>
            </p:custDataLst>
          </p:nvPr>
        </p:nvSpPr>
        <p:spPr>
          <a:xfrm>
            <a:off x="10935400" y="3061208"/>
            <a:ext cx="1129275" cy="6402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NP</a:t>
            </a:r>
          </a:p>
          <a:p>
            <a:pPr algn="ctr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|</a:t>
            </a:r>
          </a:p>
          <a:p>
            <a:pPr algn="ctr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Complete</a:t>
            </a:r>
          </a:p>
        </p:txBody>
      </p:sp>
      <p:sp>
        <p:nvSpPr>
          <p:cNvPr id="89" name="CustomShape 7"/>
          <p:cNvSpPr/>
          <p:nvPr>
            <p:custDataLst>
              <p:tags r:id="rId18"/>
            </p:custDataLst>
          </p:nvPr>
        </p:nvSpPr>
        <p:spPr>
          <a:xfrm>
            <a:off x="6232681" y="4903059"/>
            <a:ext cx="4663406" cy="1224629"/>
          </a:xfrm>
          <a:prstGeom prst="roundRect">
            <a:avLst>
              <a:gd name="adj" fmla="val 16836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0" name="文本框 89"/>
          <p:cNvSpPr txBox="1"/>
          <p:nvPr>
            <p:custDataLst>
              <p:tags r:id="rId19"/>
            </p:custDataLst>
          </p:nvPr>
        </p:nvSpPr>
        <p:spPr>
          <a:xfrm>
            <a:off x="6245321" y="4990629"/>
            <a:ext cx="4628887" cy="109374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600" dirty="0" err="1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SIMilarity</a:t>
            </a:r>
            <a:r>
              <a:rPr lang="en-US" altLang="zh-CN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Computation via GNN</a:t>
            </a:r>
          </a:p>
          <a:p>
            <a:pPr algn="ctr">
              <a:defRPr/>
            </a:pPr>
            <a:r>
              <a:rPr lang="en-US" altLang="zh-CN" sz="1600" b="1" dirty="0" err="1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SimGNN</a:t>
            </a:r>
            <a:endParaRPr lang="en-US" altLang="zh-CN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r>
              <a:rPr lang="en-US" altLang="zh-CN" sz="9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</a:p>
          <a:p>
            <a:pPr algn="ctr"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图级别</a:t>
            </a: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特征和</a:t>
            </a: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节点级别</a:t>
            </a: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特征</a:t>
            </a:r>
            <a:endParaRPr lang="en-US" altLang="zh-CN" sz="1600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>
              <a:defRPr/>
            </a:pPr>
            <a:r>
              <a:rPr lang="zh-CN" altLang="en-US" sz="16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未考虑边特征</a:t>
            </a:r>
            <a:endParaRPr lang="en-US" altLang="zh-CN" sz="1600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92" name="CustomShape 7"/>
          <p:cNvSpPr/>
          <p:nvPr>
            <p:custDataLst>
              <p:tags r:id="rId20"/>
            </p:custDataLst>
          </p:nvPr>
        </p:nvSpPr>
        <p:spPr>
          <a:xfrm>
            <a:off x="1066416" y="4903059"/>
            <a:ext cx="5132708" cy="1224629"/>
          </a:xfrm>
          <a:prstGeom prst="roundRect">
            <a:avLst>
              <a:gd name="adj" fmla="val 16836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3" name="文本框 92"/>
          <p:cNvSpPr txBox="1"/>
          <p:nvPr>
            <p:custDataLst>
              <p:tags r:id="rId21"/>
            </p:custDataLst>
          </p:nvPr>
        </p:nvSpPr>
        <p:spPr>
          <a:xfrm>
            <a:off x="1066416" y="5154249"/>
            <a:ext cx="5133976" cy="638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Bai Y, Ding H, Bian S, et al. 2019. </a:t>
            </a:r>
          </a:p>
          <a:p>
            <a:pPr algn="ctr">
              <a:defRPr/>
            </a:pPr>
            <a:r>
              <a:rPr lang="en-US" altLang="zh-CN" sz="1200" b="1" dirty="0" err="1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SimGNN</a:t>
            </a:r>
            <a:r>
              <a:rPr lang="en-US" altLang="zh-CN" sz="12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: </a:t>
            </a:r>
          </a:p>
          <a:p>
            <a:pPr algn="ctr">
              <a:defRPr/>
            </a:pPr>
            <a:r>
              <a:rPr lang="en-US" altLang="zh-CN" sz="12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 neural network approach to fast graph similarity computation</a:t>
            </a: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 </a:t>
            </a:r>
          </a:p>
          <a:p>
            <a:pPr algn="ctr">
              <a:defRPr/>
            </a:pPr>
            <a:r>
              <a:rPr lang="en-US" altLang="zh-CN" sz="1200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ACM International Conference on Web Search and Data Mining.</a:t>
            </a:r>
          </a:p>
        </p:txBody>
      </p:sp>
      <p:sp>
        <p:nvSpPr>
          <p:cNvPr id="95" name="箭头: 下 94"/>
          <p:cNvSpPr/>
          <p:nvPr>
            <p:custDataLst>
              <p:tags r:id="rId22"/>
            </p:custDataLst>
          </p:nvPr>
        </p:nvSpPr>
        <p:spPr>
          <a:xfrm>
            <a:off x="753320" y="2345102"/>
            <a:ext cx="209550" cy="3653696"/>
          </a:xfrm>
          <a:prstGeom prst="downArrow">
            <a:avLst/>
          </a:prstGeom>
          <a:solidFill>
            <a:srgbClr val="A1B5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/>
        </p:nvCxnSpPr>
        <p:spPr>
          <a:xfrm flipV="1">
            <a:off x="6259169" y="5515373"/>
            <a:ext cx="4607487" cy="10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ustomShape 7"/>
          <p:cNvSpPr/>
          <p:nvPr>
            <p:custDataLst>
              <p:tags r:id="rId23"/>
            </p:custDataLst>
          </p:nvPr>
        </p:nvSpPr>
        <p:spPr>
          <a:xfrm>
            <a:off x="10951890" y="4899990"/>
            <a:ext cx="1116080" cy="1224630"/>
          </a:xfrm>
          <a:prstGeom prst="roundRect">
            <a:avLst>
              <a:gd name="adj" fmla="val 16836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8" name="文本框 97"/>
          <p:cNvSpPr txBox="1"/>
          <p:nvPr>
            <p:custDataLst>
              <p:tags r:id="rId24"/>
            </p:custDataLst>
          </p:nvPr>
        </p:nvSpPr>
        <p:spPr>
          <a:xfrm>
            <a:off x="10976062" y="5200318"/>
            <a:ext cx="1091908" cy="6402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需要大量标记数据</a:t>
            </a:r>
            <a:endParaRPr lang="en-US" altLang="zh-CN" sz="1600" b="1" dirty="0">
              <a:solidFill>
                <a:prstClr val="black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655902" y="1775113"/>
            <a:ext cx="4880195" cy="3611202"/>
            <a:chOff x="3655902" y="1775113"/>
            <a:chExt cx="4880195" cy="3611202"/>
          </a:xfrm>
        </p:grpSpPr>
        <p:grpSp>
          <p:nvGrpSpPr>
            <p:cNvPr id="40" name="组合 39"/>
            <p:cNvGrpSpPr/>
            <p:nvPr/>
          </p:nvGrpSpPr>
          <p:grpSpPr>
            <a:xfrm>
              <a:off x="3655902" y="1775113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30" name="Google Shape;863;p65"/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34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5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" name="Google Shape;863;p65"/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32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3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2" name="矩形: 圆角 1"/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</a:t>
                </a:r>
                <a:r>
                  <a:rPr lang="en-US" altLang="zh-CN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究</a:t>
                </a:r>
                <a:r>
                  <a:rPr lang="en-US" altLang="zh-CN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背</a:t>
                </a:r>
                <a:r>
                  <a:rPr lang="en-US" altLang="zh-CN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景</a:t>
                </a: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3655902" y="4833261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42" name="Google Shape;863;p65"/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47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8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" name="Google Shape;863;p65"/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45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6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44" name="矩形: 圆角 43"/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SzTx/>
                  <a:buFontTx/>
                  <a:defRPr/>
                </a:pP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思</a:t>
                </a:r>
                <a:r>
                  <a:rPr lang="en-US" altLang="zh-CN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考</a:t>
                </a:r>
                <a:r>
                  <a:rPr lang="en-US" altLang="zh-CN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总</a:t>
                </a:r>
                <a:r>
                  <a:rPr lang="en-US" altLang="zh-CN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结</a:t>
                </a:r>
                <a:endParaRPr lang="zh-CN" altLang="en-US" sz="2800" b="1" spc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3655902" y="2794496"/>
              <a:ext cx="4880195" cy="553054"/>
              <a:chOff x="3655902" y="1765588"/>
              <a:chExt cx="4880195" cy="553054"/>
            </a:xfrm>
          </p:grpSpPr>
          <p:grpSp>
            <p:nvGrpSpPr>
              <p:cNvPr id="50" name="Google Shape;863;p65"/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55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6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51" name="Google Shape;863;p65"/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53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4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52" name="矩形: 圆角 51"/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noFill/>
              <a:ln w="28575">
                <a:solidFill>
                  <a:srgbClr val="9BA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本</a:t>
                </a:r>
                <a:r>
                  <a:rPr lang="en-US" altLang="zh-CN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文</a:t>
                </a:r>
                <a:r>
                  <a:rPr lang="en-US" altLang="zh-CN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工</a:t>
                </a:r>
                <a:r>
                  <a:rPr lang="en-US" altLang="zh-CN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zh-CN" altLang="en-US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作</a:t>
                </a: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3655902" y="3813879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58" name="Google Shape;863;p65"/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63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9" name="Google Shape;863;p65"/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61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60" name="矩形: 圆角 59"/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SzTx/>
                  <a:buFontTx/>
                  <a:defRPr/>
                </a:pP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实 验 结 果</a:t>
                </a:r>
              </a:p>
            </p:txBody>
          </p:sp>
        </p:grpSp>
      </p:grp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提纲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M5ZDlmNjk0OWU3Nzk5YTYwMjQxZTY0MTE1YzdjYz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6531</Words>
  <Application>Microsoft Office PowerPoint</Application>
  <PresentationFormat>宽屏</PresentationFormat>
  <Paragraphs>635</Paragraphs>
  <Slides>40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-apple-system</vt:lpstr>
      <vt:lpstr>CMMI10</vt:lpstr>
      <vt:lpstr>CMMI7</vt:lpstr>
      <vt:lpstr>CMR10</vt:lpstr>
      <vt:lpstr>URWPalladioL-Roma</vt:lpstr>
      <vt:lpstr>阿里巴巴普惠体</vt:lpstr>
      <vt:lpstr>等线</vt:lpstr>
      <vt:lpstr>微软雅黑</vt:lpstr>
      <vt:lpstr>Arial</vt:lpstr>
      <vt:lpstr>Calibri</vt:lpstr>
      <vt:lpstr>Calibri Light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王宇晨</dc:creator>
  <cp:lastModifiedBy>东 阚</cp:lastModifiedBy>
  <cp:revision>3792</cp:revision>
  <dcterms:created xsi:type="dcterms:W3CDTF">2021-05-16T02:35:00Z</dcterms:created>
  <dcterms:modified xsi:type="dcterms:W3CDTF">2023-10-27T01:29:15Z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CC9BC38D491A4D91BE3D728E06D16899_12</vt:lpwstr>
  </property>
  <property fmtid="{D5CDD505-2E9C-101B-9397-08002B2CF9AE}" pid="3" name="KSOProductBuildVer">
    <vt:lpwstr>2052-12.1.0.15712</vt:lpwstr>
  </property>
</Properties>
</file>